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2" r:id="rId1"/>
  </p:sldMasterIdLst>
  <p:notesMasterIdLst>
    <p:notesMasterId r:id="rId21"/>
  </p:notesMasterIdLst>
  <p:sldIdLst>
    <p:sldId id="272" r:id="rId2"/>
    <p:sldId id="277" r:id="rId3"/>
    <p:sldId id="278" r:id="rId4"/>
    <p:sldId id="280" r:id="rId5"/>
    <p:sldId id="281" r:id="rId6"/>
    <p:sldId id="283" r:id="rId7"/>
    <p:sldId id="276" r:id="rId8"/>
    <p:sldId id="285" r:id="rId9"/>
    <p:sldId id="294" r:id="rId10"/>
    <p:sldId id="295" r:id="rId11"/>
    <p:sldId id="296" r:id="rId12"/>
    <p:sldId id="297" r:id="rId13"/>
    <p:sldId id="298" r:id="rId14"/>
    <p:sldId id="299" r:id="rId15"/>
    <p:sldId id="300" r:id="rId16"/>
    <p:sldId id="301" r:id="rId17"/>
    <p:sldId id="302" r:id="rId18"/>
    <p:sldId id="303" r:id="rId19"/>
    <p:sldId id="289"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F8F6C-8614-4E56-A9ED-EF0C45416A76}" v="40" dt="2023-03-17T11:42:13.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8" autoAdjust="0"/>
    <p:restoredTop sz="94640"/>
  </p:normalViewPr>
  <p:slideViewPr>
    <p:cSldViewPr snapToGrid="0">
      <p:cViewPr>
        <p:scale>
          <a:sx n="109" d="100"/>
          <a:sy n="109" d="100"/>
        </p:scale>
        <p:origin x="110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E2736-C002-466A-986D-7B5986A5B117}" type="datetimeFigureOut">
              <a:rPr lang="sv-SE" smtClean="0"/>
              <a:t>2023-03-20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AE097-2421-4E5D-BB62-C644FF2A1DA5}" type="slidenum">
              <a:rPr lang="sv-SE" smtClean="0"/>
              <a:t>‹#›</a:t>
            </a:fld>
            <a:endParaRPr lang="sv-SE"/>
          </a:p>
        </p:txBody>
      </p:sp>
    </p:spTree>
    <p:extLst>
      <p:ext uri="{BB962C8B-B14F-4D97-AF65-F5344CB8AC3E}">
        <p14:creationId xmlns:p14="http://schemas.microsoft.com/office/powerpoint/2010/main" val="369758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0" dirty="0"/>
          </a:p>
        </p:txBody>
      </p:sp>
      <p:sp>
        <p:nvSpPr>
          <p:cNvPr id="4" name="Platshållare för bildnummer 3"/>
          <p:cNvSpPr>
            <a:spLocks noGrp="1"/>
          </p:cNvSpPr>
          <p:nvPr>
            <p:ph type="sldNum" sz="quarter" idx="5"/>
          </p:nvPr>
        </p:nvSpPr>
        <p:spPr/>
        <p:txBody>
          <a:bodyPr/>
          <a:lstStyle/>
          <a:p>
            <a:fld id="{6D3AE097-2421-4E5D-BB62-C644FF2A1DA5}" type="slidenum">
              <a:rPr lang="sv-SE" smtClean="0"/>
              <a:t>1</a:t>
            </a:fld>
            <a:endParaRPr lang="sv-SE"/>
          </a:p>
        </p:txBody>
      </p:sp>
    </p:spTree>
    <p:extLst>
      <p:ext uri="{BB962C8B-B14F-4D97-AF65-F5344CB8AC3E}">
        <p14:creationId xmlns:p14="http://schemas.microsoft.com/office/powerpoint/2010/main" val="199876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3AE097-2421-4E5D-BB62-C644FF2A1DA5}" type="slidenum">
              <a:rPr lang="sv-SE" smtClean="0"/>
              <a:t>10</a:t>
            </a:fld>
            <a:endParaRPr lang="sv-SE"/>
          </a:p>
        </p:txBody>
      </p:sp>
    </p:spTree>
    <p:extLst>
      <p:ext uri="{BB962C8B-B14F-4D97-AF65-F5344CB8AC3E}">
        <p14:creationId xmlns:p14="http://schemas.microsoft.com/office/powerpoint/2010/main" val="393689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3AE097-2421-4E5D-BB62-C644FF2A1DA5}" type="slidenum">
              <a:rPr lang="sv-SE" smtClean="0"/>
              <a:t>11</a:t>
            </a:fld>
            <a:endParaRPr lang="sv-SE"/>
          </a:p>
        </p:txBody>
      </p:sp>
    </p:spTree>
    <p:extLst>
      <p:ext uri="{BB962C8B-B14F-4D97-AF65-F5344CB8AC3E}">
        <p14:creationId xmlns:p14="http://schemas.microsoft.com/office/powerpoint/2010/main" val="54544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828040"/>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6D3AE097-2421-4E5D-BB62-C644FF2A1DA5}" type="slidenum">
              <a:rPr lang="sv-SE" smtClean="0"/>
              <a:t>12</a:t>
            </a:fld>
            <a:endParaRPr lang="sv-SE"/>
          </a:p>
        </p:txBody>
      </p:sp>
    </p:spTree>
    <p:extLst>
      <p:ext uri="{BB962C8B-B14F-4D97-AF65-F5344CB8AC3E}">
        <p14:creationId xmlns:p14="http://schemas.microsoft.com/office/powerpoint/2010/main" val="299047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828040"/>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6D3AE097-2421-4E5D-BB62-C644FF2A1DA5}" type="slidenum">
              <a:rPr lang="sv-SE" smtClean="0"/>
              <a:t>13</a:t>
            </a:fld>
            <a:endParaRPr lang="sv-SE"/>
          </a:p>
        </p:txBody>
      </p:sp>
    </p:spTree>
    <p:extLst>
      <p:ext uri="{BB962C8B-B14F-4D97-AF65-F5344CB8AC3E}">
        <p14:creationId xmlns:p14="http://schemas.microsoft.com/office/powerpoint/2010/main" val="282251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828040"/>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6D3AE097-2421-4E5D-BB62-C644FF2A1DA5}" type="slidenum">
              <a:rPr lang="sv-SE" smtClean="0"/>
              <a:t>14</a:t>
            </a:fld>
            <a:endParaRPr lang="sv-SE"/>
          </a:p>
        </p:txBody>
      </p:sp>
    </p:spTree>
    <p:extLst>
      <p:ext uri="{BB962C8B-B14F-4D97-AF65-F5344CB8AC3E}">
        <p14:creationId xmlns:p14="http://schemas.microsoft.com/office/powerpoint/2010/main" val="103614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828040"/>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6D3AE097-2421-4E5D-BB62-C644FF2A1DA5}" type="slidenum">
              <a:rPr lang="sv-SE" smtClean="0"/>
              <a:t>15</a:t>
            </a:fld>
            <a:endParaRPr lang="sv-SE"/>
          </a:p>
        </p:txBody>
      </p:sp>
    </p:spTree>
    <p:extLst>
      <p:ext uri="{BB962C8B-B14F-4D97-AF65-F5344CB8AC3E}">
        <p14:creationId xmlns:p14="http://schemas.microsoft.com/office/powerpoint/2010/main" val="283167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828040"/>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6D3AE097-2421-4E5D-BB62-C644FF2A1DA5}" type="slidenum">
              <a:rPr lang="sv-SE" smtClean="0"/>
              <a:t>16</a:t>
            </a:fld>
            <a:endParaRPr lang="sv-SE"/>
          </a:p>
        </p:txBody>
      </p:sp>
    </p:spTree>
    <p:extLst>
      <p:ext uri="{BB962C8B-B14F-4D97-AF65-F5344CB8AC3E}">
        <p14:creationId xmlns:p14="http://schemas.microsoft.com/office/powerpoint/2010/main" val="2330359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828040"/>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6D3AE097-2421-4E5D-BB62-C644FF2A1DA5}" type="slidenum">
              <a:rPr lang="sv-SE" smtClean="0"/>
              <a:t>17</a:t>
            </a:fld>
            <a:endParaRPr lang="sv-SE"/>
          </a:p>
        </p:txBody>
      </p:sp>
    </p:spTree>
    <p:extLst>
      <p:ext uri="{BB962C8B-B14F-4D97-AF65-F5344CB8AC3E}">
        <p14:creationId xmlns:p14="http://schemas.microsoft.com/office/powerpoint/2010/main" val="140530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828040"/>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6D3AE097-2421-4E5D-BB62-C644FF2A1DA5}" type="slidenum">
              <a:rPr lang="sv-SE" smtClean="0"/>
              <a:t>18</a:t>
            </a:fld>
            <a:endParaRPr lang="sv-SE"/>
          </a:p>
        </p:txBody>
      </p:sp>
    </p:spTree>
    <p:extLst>
      <p:ext uri="{BB962C8B-B14F-4D97-AF65-F5344CB8AC3E}">
        <p14:creationId xmlns:p14="http://schemas.microsoft.com/office/powerpoint/2010/main" val="137600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3AE097-2421-4E5D-BB62-C644FF2A1DA5}" type="slidenum">
              <a:rPr lang="sv-SE" smtClean="0"/>
              <a:t>19</a:t>
            </a:fld>
            <a:endParaRPr lang="sv-SE"/>
          </a:p>
        </p:txBody>
      </p:sp>
    </p:spTree>
    <p:extLst>
      <p:ext uri="{BB962C8B-B14F-4D97-AF65-F5344CB8AC3E}">
        <p14:creationId xmlns:p14="http://schemas.microsoft.com/office/powerpoint/2010/main" val="293535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0" dirty="0"/>
          </a:p>
        </p:txBody>
      </p:sp>
      <p:sp>
        <p:nvSpPr>
          <p:cNvPr id="4" name="Platshållare för bildnummer 3"/>
          <p:cNvSpPr>
            <a:spLocks noGrp="1"/>
          </p:cNvSpPr>
          <p:nvPr>
            <p:ph type="sldNum" sz="quarter" idx="5"/>
          </p:nvPr>
        </p:nvSpPr>
        <p:spPr/>
        <p:txBody>
          <a:bodyPr/>
          <a:lstStyle/>
          <a:p>
            <a:fld id="{6D3AE097-2421-4E5D-BB62-C644FF2A1DA5}" type="slidenum">
              <a:rPr lang="sv-SE" smtClean="0"/>
              <a:t>2</a:t>
            </a:fld>
            <a:endParaRPr lang="sv-SE"/>
          </a:p>
        </p:txBody>
      </p:sp>
    </p:spTree>
    <p:extLst>
      <p:ext uri="{BB962C8B-B14F-4D97-AF65-F5344CB8AC3E}">
        <p14:creationId xmlns:p14="http://schemas.microsoft.com/office/powerpoint/2010/main" val="361639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0" dirty="0"/>
          </a:p>
        </p:txBody>
      </p:sp>
      <p:sp>
        <p:nvSpPr>
          <p:cNvPr id="4" name="Platshållare för bildnummer 3"/>
          <p:cNvSpPr>
            <a:spLocks noGrp="1"/>
          </p:cNvSpPr>
          <p:nvPr>
            <p:ph type="sldNum" sz="quarter" idx="5"/>
          </p:nvPr>
        </p:nvSpPr>
        <p:spPr/>
        <p:txBody>
          <a:bodyPr/>
          <a:lstStyle/>
          <a:p>
            <a:fld id="{6D3AE097-2421-4E5D-BB62-C644FF2A1DA5}" type="slidenum">
              <a:rPr lang="sv-SE" smtClean="0"/>
              <a:t>3</a:t>
            </a:fld>
            <a:endParaRPr lang="sv-SE"/>
          </a:p>
        </p:txBody>
      </p:sp>
    </p:spTree>
    <p:extLst>
      <p:ext uri="{BB962C8B-B14F-4D97-AF65-F5344CB8AC3E}">
        <p14:creationId xmlns:p14="http://schemas.microsoft.com/office/powerpoint/2010/main" val="373452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0" dirty="0"/>
          </a:p>
        </p:txBody>
      </p:sp>
      <p:sp>
        <p:nvSpPr>
          <p:cNvPr id="4" name="Platshållare för bildnummer 3"/>
          <p:cNvSpPr>
            <a:spLocks noGrp="1"/>
          </p:cNvSpPr>
          <p:nvPr>
            <p:ph type="sldNum" sz="quarter" idx="5"/>
          </p:nvPr>
        </p:nvSpPr>
        <p:spPr/>
        <p:txBody>
          <a:bodyPr/>
          <a:lstStyle/>
          <a:p>
            <a:fld id="{6D3AE097-2421-4E5D-BB62-C644FF2A1DA5}" type="slidenum">
              <a:rPr lang="sv-SE" smtClean="0"/>
              <a:t>4</a:t>
            </a:fld>
            <a:endParaRPr lang="sv-SE"/>
          </a:p>
        </p:txBody>
      </p:sp>
    </p:spTree>
    <p:extLst>
      <p:ext uri="{BB962C8B-B14F-4D97-AF65-F5344CB8AC3E}">
        <p14:creationId xmlns:p14="http://schemas.microsoft.com/office/powerpoint/2010/main" val="55025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0" dirty="0"/>
          </a:p>
        </p:txBody>
      </p:sp>
      <p:sp>
        <p:nvSpPr>
          <p:cNvPr id="4" name="Platshållare för bildnummer 3"/>
          <p:cNvSpPr>
            <a:spLocks noGrp="1"/>
          </p:cNvSpPr>
          <p:nvPr>
            <p:ph type="sldNum" sz="quarter" idx="5"/>
          </p:nvPr>
        </p:nvSpPr>
        <p:spPr/>
        <p:txBody>
          <a:bodyPr/>
          <a:lstStyle/>
          <a:p>
            <a:fld id="{6D3AE097-2421-4E5D-BB62-C644FF2A1DA5}" type="slidenum">
              <a:rPr lang="sv-SE" smtClean="0"/>
              <a:t>5</a:t>
            </a:fld>
            <a:endParaRPr lang="sv-SE"/>
          </a:p>
        </p:txBody>
      </p:sp>
    </p:spTree>
    <p:extLst>
      <p:ext uri="{BB962C8B-B14F-4D97-AF65-F5344CB8AC3E}">
        <p14:creationId xmlns:p14="http://schemas.microsoft.com/office/powerpoint/2010/main" val="204947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del använder fullmakt i stället för att ansöka om god man. Det finns för- och nackdelar med att använda fullmakt i stället. </a:t>
            </a:r>
          </a:p>
          <a:p>
            <a:endParaRPr lang="sv-SE" dirty="0"/>
          </a:p>
          <a:p>
            <a:r>
              <a:rPr lang="sv-SE" dirty="0"/>
              <a:t>En fördel för den enskilde är att systemet med fullmakter är relativt enkelt. Det finns inga särskilda formkrav för att upprätta en fullmakt, även om många banker helst vill att man använder deras särskilda fullmaktsblanketter. </a:t>
            </a:r>
          </a:p>
          <a:p>
            <a:endParaRPr lang="sv-SE" dirty="0"/>
          </a:p>
          <a:p>
            <a:r>
              <a:rPr lang="sv-SE" dirty="0"/>
              <a:t>Det finns inte heller några kostnader förknippade med att använda fullmakt. </a:t>
            </a:r>
          </a:p>
          <a:p>
            <a:endParaRPr lang="sv-SE" dirty="0"/>
          </a:p>
          <a:p>
            <a:r>
              <a:rPr lang="sv-SE" dirty="0"/>
              <a:t>En förutsättning för att kunna använda fullmakt är att den som skriver fullmakten måste förstå vad fullmakten innebär. En del anhöriga upplever problem med fullmakt då till exempel banker kan ifrågasätta om personen som skrivit fullmakten verkligen förstår innebörden. Ibland är kontakten med LSS-verksamheter också krångligare med fullmakt. </a:t>
            </a:r>
          </a:p>
          <a:p>
            <a:endParaRPr lang="sv-SE" dirty="0"/>
          </a:p>
          <a:p>
            <a:r>
              <a:rPr lang="sv-SE" dirty="0"/>
              <a:t>Den enskilde måste själv bevaka att fullmakten inte missbrukas. I </a:t>
            </a:r>
            <a:r>
              <a:rPr lang="sv-SE" dirty="0" err="1"/>
              <a:t>godmans</a:t>
            </a:r>
            <a:r>
              <a:rPr lang="sv-SE" dirty="0"/>
              <a:t>-systemet ingår att överförmyndaren ska granska vad ställföreträdare gör under året. Om man använder fullmakt måste personen med IF själv hålla koll. </a:t>
            </a:r>
          </a:p>
          <a:p>
            <a:endParaRPr lang="sv-SE" dirty="0"/>
          </a:p>
        </p:txBody>
      </p:sp>
      <p:sp>
        <p:nvSpPr>
          <p:cNvPr id="4" name="Platshållare för bildnummer 3"/>
          <p:cNvSpPr>
            <a:spLocks noGrp="1"/>
          </p:cNvSpPr>
          <p:nvPr>
            <p:ph type="sldNum" sz="quarter" idx="5"/>
          </p:nvPr>
        </p:nvSpPr>
        <p:spPr/>
        <p:txBody>
          <a:bodyPr/>
          <a:lstStyle/>
          <a:p>
            <a:fld id="{6D3AE097-2421-4E5D-BB62-C644FF2A1DA5}" type="slidenum">
              <a:rPr lang="sv-SE" smtClean="0"/>
              <a:t>6</a:t>
            </a:fld>
            <a:endParaRPr lang="sv-SE"/>
          </a:p>
        </p:txBody>
      </p:sp>
    </p:spTree>
    <p:extLst>
      <p:ext uri="{BB962C8B-B14F-4D97-AF65-F5344CB8AC3E}">
        <p14:creationId xmlns:p14="http://schemas.microsoft.com/office/powerpoint/2010/main" val="83844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Under 2021 tog vi tillsammans med juristprofessorn Torbjörn Odlöw fram rapporten Kunnig, engagerad och tillgänglig – om rollen som ställföreträdare för vuxna personer med intellektuell funktionsnedsättning. Rapporten innehåller både information om god man och förvaltare och insamlade erfarenheter från FUB:s medlemmar via ett antal medlemskvällar som vi anordnade under 2019. </a:t>
            </a:r>
          </a:p>
          <a:p>
            <a:pPr marL="0" indent="0">
              <a:buNone/>
            </a:pPr>
            <a:endParaRPr lang="sv-SE" dirty="0"/>
          </a:p>
          <a:p>
            <a:pPr marL="0" indent="0">
              <a:buNone/>
            </a:pPr>
            <a:r>
              <a:rPr lang="sv-SE" dirty="0"/>
              <a:t>Många av er känner säkert till den statliga utredningen Ställföreträdarskap att lita på, som presenterade sina resultat i maj 2021. Jag satt med och representerade FUB i utredningens referensgrupp och det var ovärderligt att kunna luta sig på det insamlade materialet från medlemskvällarna. </a:t>
            </a:r>
          </a:p>
          <a:p>
            <a:pPr marL="0" indent="0">
              <a:buNone/>
            </a:pPr>
            <a:endParaRPr lang="sv-SE" dirty="0"/>
          </a:p>
        </p:txBody>
      </p:sp>
      <p:sp>
        <p:nvSpPr>
          <p:cNvPr id="4" name="Platshållare för bildnummer 3"/>
          <p:cNvSpPr>
            <a:spLocks noGrp="1"/>
          </p:cNvSpPr>
          <p:nvPr>
            <p:ph type="sldNum" sz="quarter" idx="5"/>
          </p:nvPr>
        </p:nvSpPr>
        <p:spPr/>
        <p:txBody>
          <a:bodyPr/>
          <a:lstStyle/>
          <a:p>
            <a:fld id="{6D3AE097-2421-4E5D-BB62-C644FF2A1DA5}" type="slidenum">
              <a:rPr lang="sv-SE" smtClean="0"/>
              <a:t>7</a:t>
            </a:fld>
            <a:endParaRPr lang="sv-SE"/>
          </a:p>
        </p:txBody>
      </p:sp>
    </p:spTree>
    <p:extLst>
      <p:ext uri="{BB962C8B-B14F-4D97-AF65-F5344CB8AC3E}">
        <p14:creationId xmlns:p14="http://schemas.microsoft.com/office/powerpoint/2010/main" val="64011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Svensk lagstiftning om ställföreträdare är omodern och grundar sig på samma synsätt som när Sverige fortfarande hade institutioner och personer med IF blev omyndigförklarade. Lagstiftningen saknar ett tydligt rättighetsperspektiv och om Sverige ska uppfylla Funktionsrättskonventionen måste lagstiftningen ha huvudmannen i fokus. Det innebär att ställföreträdaren ska hjälpa huvudmannen att fatta beslut. </a:t>
            </a:r>
          </a:p>
          <a:p>
            <a:r>
              <a:rPr lang="sv-SE" dirty="0"/>
              <a:t> </a:t>
            </a:r>
          </a:p>
          <a:p>
            <a:r>
              <a:rPr lang="sv-SE" dirty="0"/>
              <a:t>För att ställföreträdaren ska kunna vara ett bra stöd måste hen kunna kommunicera på samma sätt som huvudmannen och ha ett bra samarbete även med anhöriga och personal.</a:t>
            </a:r>
          </a:p>
          <a:p>
            <a:r>
              <a:rPr lang="sv-SE" dirty="0"/>
              <a:t> </a:t>
            </a:r>
          </a:p>
          <a:p>
            <a:r>
              <a:rPr lang="sv-SE" dirty="0"/>
              <a:t>Huvudmannens rättigheter måste också förstärkas genom att huvudmannens önskemål om vem som ska vara ställföreträdare respekteras och att huvudmannen ska ha rätt att bestämma om hen vill byta ställföreträdare. </a:t>
            </a:r>
          </a:p>
          <a:p>
            <a:endParaRPr lang="sv-SE" dirty="0"/>
          </a:p>
        </p:txBody>
      </p:sp>
      <p:sp>
        <p:nvSpPr>
          <p:cNvPr id="4" name="Platshållare för bildnummer 3"/>
          <p:cNvSpPr>
            <a:spLocks noGrp="1"/>
          </p:cNvSpPr>
          <p:nvPr>
            <p:ph type="sldNum" sz="quarter" idx="5"/>
          </p:nvPr>
        </p:nvSpPr>
        <p:spPr/>
        <p:txBody>
          <a:bodyPr/>
          <a:lstStyle/>
          <a:p>
            <a:fld id="{6D3AE097-2421-4E5D-BB62-C644FF2A1DA5}" type="slidenum">
              <a:rPr lang="sv-SE" smtClean="0"/>
              <a:t>8</a:t>
            </a:fld>
            <a:endParaRPr lang="sv-SE"/>
          </a:p>
        </p:txBody>
      </p:sp>
    </p:spTree>
    <p:extLst>
      <p:ext uri="{BB962C8B-B14F-4D97-AF65-F5344CB8AC3E}">
        <p14:creationId xmlns:p14="http://schemas.microsoft.com/office/powerpoint/2010/main" val="175652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3AE097-2421-4E5D-BB62-C644FF2A1DA5}" type="slidenum">
              <a:rPr lang="sv-SE" smtClean="0"/>
              <a:t>9</a:t>
            </a:fld>
            <a:endParaRPr lang="sv-SE"/>
          </a:p>
        </p:txBody>
      </p:sp>
    </p:spTree>
    <p:extLst>
      <p:ext uri="{BB962C8B-B14F-4D97-AF65-F5344CB8AC3E}">
        <p14:creationId xmlns:p14="http://schemas.microsoft.com/office/powerpoint/2010/main" val="110526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FDB9033-B182-48B0-A697-04AB7B8885C7}" type="datetimeFigureOut">
              <a:rPr lang="sv-SE" smtClean="0"/>
              <a:t>2023-03-20</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C9F2A624-119F-49B9-99B4-FEEEEFC7785A}" type="slidenum">
              <a:rPr lang="sv-SE" smtClean="0"/>
              <a:t>‹#›</a:t>
            </a:fld>
            <a:endParaRPr lang="sv-SE"/>
          </a:p>
        </p:txBody>
      </p:sp>
    </p:spTree>
    <p:extLst>
      <p:ext uri="{BB962C8B-B14F-4D97-AF65-F5344CB8AC3E}">
        <p14:creationId xmlns:p14="http://schemas.microsoft.com/office/powerpoint/2010/main" val="420236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4FDB9033-B182-48B0-A697-04AB7B8885C7}" type="datetimeFigureOut">
              <a:rPr lang="sv-SE" smtClean="0"/>
              <a:t>2023-03-20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9F2A624-119F-49B9-99B4-FEEEEFC7785A}" type="slidenum">
              <a:rPr lang="sv-SE" smtClean="0"/>
              <a:t>‹#›</a:t>
            </a:fld>
            <a:endParaRPr lang="sv-SE"/>
          </a:p>
        </p:txBody>
      </p:sp>
    </p:spTree>
    <p:extLst>
      <p:ext uri="{BB962C8B-B14F-4D97-AF65-F5344CB8AC3E}">
        <p14:creationId xmlns:p14="http://schemas.microsoft.com/office/powerpoint/2010/main" val="2508073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FDB9033-B182-48B0-A697-04AB7B8885C7}" type="datetimeFigureOut">
              <a:rPr lang="sv-SE" smtClean="0"/>
              <a:t>2023-03-20</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9F2A624-119F-49B9-99B4-FEEEEFC7785A}"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078775"/>
      </p:ext>
    </p:extLst>
  </p:cSld>
  <p:clrMap bg1="lt1" tx1="dk1" bg2="lt2" tx2="dk2" accent1="accent1" accent2="accent2" accent3="accent3" accent4="accent4" accent5="accent5" accent6="accent6" hlink="hlink" folHlink="folHlink"/>
  <p:sldLayoutIdLst>
    <p:sldLayoutId id="2147484059" r:id="rId1"/>
    <p:sldLayoutId id="2147484054"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vgregion.se/ov/dart/lar-om-kommunikationsstod/uttrycka-asikter-med-samtalsmatta/"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tidningenunik.se/p/unik/2019-08-22/a/samtalsmattan-hjalper-gode-man-att-forsta/813/241023/9399779"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digijagtest.se/#/appar/oppet/budgettavlan"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https://www.fub.se/wp-content/uploads/2023/02/fangad-i-fattigdom-rapport-fran-fub-2023.pdf" TargetMode="External"/><Relationship Id="rId3" Type="http://schemas.openxmlformats.org/officeDocument/2006/relationships/hyperlink" Target="https://www.forsakringskassan.se/privatperson/funktionsnedsattning/om-du-har-aktivitetsersattning/aktivitetsersattning-vid-nedsatt-arbetsformaga-for-dig-under-30-ar" TargetMode="External"/><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https://www.forsakringskassan.se/privatperson/sjuk/funktionsnedsattning-eller-langvarig-sjukdom/sjukersattning-" TargetMode="External"/><Relationship Id="rId4" Type="http://schemas.openxmlformats.org/officeDocument/2006/relationships/hyperlink" Target="https://www.forsakringskassan.se/privatperson/funktionsnedsattning/om-du-har-aktivitetsersattning/aktivitetsersattning-vid-forlangd-skolga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orsakringskassan.se/privatperson/funktionsnedsattning/om-du-har-aktivitetsersattning/bostadstillag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hyperlink" Target="https://www.forsakringskassan.se/privatperson/funktionsnedsattning/merkostnadsersattning-for-vuxna/sa-har-fungerar-merkostnadsersattn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konsumentverket.se/globalassets/publikationer/privatekonomi/koll-pa-pengarna-2023-konsumentverket.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fub.se/"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mailto:Julia.henriksson@fub.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domstol.se/amnen/familj/god-man-och-forvaltare/ansok-om-god-ma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rfs.se/om-rfs/projekt/rollkoll/rollkolls-material/"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1</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B3A86F88-6A3E-4E38-8C77-9CDF16E9C346}"/>
              </a:ext>
            </a:extLst>
          </p:cNvPr>
          <p:cNvSpPr txBox="1">
            <a:spLocks/>
          </p:cNvSpPr>
          <p:nvPr/>
        </p:nvSpPr>
        <p:spPr>
          <a:xfrm>
            <a:off x="2208944" y="1916737"/>
            <a:ext cx="6204454" cy="378355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70000"/>
              </a:lnSpc>
            </a:pPr>
            <a:endParaRPr lang="sv-SE" sz="2800" dirty="0">
              <a:cs typeface="Calibri"/>
            </a:endParaRPr>
          </a:p>
        </p:txBody>
      </p:sp>
      <p:pic>
        <p:nvPicPr>
          <p:cNvPr id="3" name="Bildobjekt 2" descr="En bild som visar text, clipart&#10;&#10;Automatiskt genererad beskrivning">
            <a:extLst>
              <a:ext uri="{FF2B5EF4-FFF2-40B4-BE49-F238E27FC236}">
                <a16:creationId xmlns:a16="http://schemas.microsoft.com/office/drawing/2014/main" id="{C5666868-53E1-4500-8D16-65A850031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10" name="textruta 9">
            <a:extLst>
              <a:ext uri="{FF2B5EF4-FFF2-40B4-BE49-F238E27FC236}">
                <a16:creationId xmlns:a16="http://schemas.microsoft.com/office/drawing/2014/main" id="{CF556E2D-CCFB-4E8D-B343-8758EE541AC7}"/>
              </a:ext>
            </a:extLst>
          </p:cNvPr>
          <p:cNvSpPr txBox="1"/>
          <p:nvPr/>
        </p:nvSpPr>
        <p:spPr>
          <a:xfrm>
            <a:off x="2503840" y="852506"/>
            <a:ext cx="8272915" cy="707886"/>
          </a:xfrm>
          <a:prstGeom prst="rect">
            <a:avLst/>
          </a:prstGeom>
          <a:noFill/>
        </p:spPr>
        <p:txBody>
          <a:bodyPr wrap="square">
            <a:spAutoFit/>
          </a:bodyPr>
          <a:lstStyle/>
          <a:p>
            <a:r>
              <a:rPr kumimoji="0" lang="sv-SE" sz="4000" b="1" i="0" u="none" strike="noStrike" kern="1200" cap="none" spc="-50" normalizeH="0" baseline="0" noProof="0" dirty="0">
                <a:ln>
                  <a:noFill/>
                </a:ln>
                <a:solidFill>
                  <a:srgbClr val="000000">
                    <a:lumMod val="75000"/>
                    <a:lumOff val="25000"/>
                  </a:srgbClr>
                </a:solidFill>
                <a:effectLst/>
                <a:uLnTx/>
                <a:uFillTx/>
                <a:ea typeface="+mj-ea"/>
                <a:cs typeface="Calibri Light"/>
              </a:rPr>
              <a:t>God man/förvaltare och ekonomi</a:t>
            </a:r>
            <a:endParaRPr lang="sv-SE" sz="4000" dirty="0"/>
          </a:p>
        </p:txBody>
      </p:sp>
      <p:pic>
        <p:nvPicPr>
          <p:cNvPr id="9" name="Bildobjekt 8">
            <a:extLst>
              <a:ext uri="{FF2B5EF4-FFF2-40B4-BE49-F238E27FC236}">
                <a16:creationId xmlns:a16="http://schemas.microsoft.com/office/drawing/2014/main" id="{BB55D311-8364-49E7-A8BB-202BE2F54C69}"/>
              </a:ext>
            </a:extLst>
          </p:cNvPr>
          <p:cNvPicPr>
            <a:picLocks noChangeAspect="1"/>
          </p:cNvPicPr>
          <p:nvPr/>
        </p:nvPicPr>
        <p:blipFill>
          <a:blip r:embed="rId4"/>
          <a:stretch>
            <a:fillRect/>
          </a:stretch>
        </p:blipFill>
        <p:spPr>
          <a:xfrm>
            <a:off x="7213540" y="1847625"/>
            <a:ext cx="3430925" cy="3982006"/>
          </a:xfrm>
          <a:prstGeom prst="rect">
            <a:avLst/>
          </a:prstGeom>
        </p:spPr>
      </p:pic>
      <p:pic>
        <p:nvPicPr>
          <p:cNvPr id="14" name="Bildobjekt 13">
            <a:extLst>
              <a:ext uri="{FF2B5EF4-FFF2-40B4-BE49-F238E27FC236}">
                <a16:creationId xmlns:a16="http://schemas.microsoft.com/office/drawing/2014/main" id="{33CA0FCE-7939-4BB2-AA45-F7ED35A60ED1}"/>
              </a:ext>
            </a:extLst>
          </p:cNvPr>
          <p:cNvPicPr>
            <a:picLocks noChangeAspect="1"/>
          </p:cNvPicPr>
          <p:nvPr/>
        </p:nvPicPr>
        <p:blipFill>
          <a:blip r:embed="rId5"/>
          <a:stretch>
            <a:fillRect/>
          </a:stretch>
        </p:blipFill>
        <p:spPr>
          <a:xfrm>
            <a:off x="1547535" y="1817513"/>
            <a:ext cx="2815428" cy="3982006"/>
          </a:xfrm>
          <a:prstGeom prst="rect">
            <a:avLst/>
          </a:prstGeom>
        </p:spPr>
      </p:pic>
    </p:spTree>
    <p:extLst>
      <p:ext uri="{BB962C8B-B14F-4D97-AF65-F5344CB8AC3E}">
        <p14:creationId xmlns:p14="http://schemas.microsoft.com/office/powerpoint/2010/main" val="3716804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10</a:t>
            </a:r>
          </a:p>
        </p:txBody>
      </p:sp>
      <p:pic>
        <p:nvPicPr>
          <p:cNvPr id="12" name="Bildobjekt 11" descr="En bild som visar text, clipart&#10;&#10;Automatiskt genererad beskrivning">
            <a:extLst>
              <a:ext uri="{FF2B5EF4-FFF2-40B4-BE49-F238E27FC236}">
                <a16:creationId xmlns:a16="http://schemas.microsoft.com/office/drawing/2014/main" id="{C07F9955-1A63-4E5A-8C08-E9F893C85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2" name="Rubrik 1">
            <a:extLst>
              <a:ext uri="{FF2B5EF4-FFF2-40B4-BE49-F238E27FC236}">
                <a16:creationId xmlns:a16="http://schemas.microsoft.com/office/drawing/2014/main" id="{6D6D3970-3DCE-840A-1863-E94E92633544}"/>
              </a:ext>
            </a:extLst>
          </p:cNvPr>
          <p:cNvSpPr txBox="1">
            <a:spLocks/>
          </p:cNvSpPr>
          <p:nvPr/>
        </p:nvSpPr>
        <p:spPr>
          <a:xfrm>
            <a:off x="3286433" y="498562"/>
            <a:ext cx="10515600" cy="13255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4000" b="1" dirty="0"/>
              <a:t>Olika sätt att underlätta samarbetet </a:t>
            </a:r>
            <a:br>
              <a:rPr lang="sv-SE" sz="4000" b="1" dirty="0"/>
            </a:br>
            <a:r>
              <a:rPr lang="sv-SE" sz="4000" b="1" dirty="0"/>
              <a:t>med din huvudman</a:t>
            </a:r>
          </a:p>
        </p:txBody>
      </p:sp>
      <p:pic>
        <p:nvPicPr>
          <p:cNvPr id="4" name="Platshållare för innehåll 4">
            <a:extLst>
              <a:ext uri="{FF2B5EF4-FFF2-40B4-BE49-F238E27FC236}">
                <a16:creationId xmlns:a16="http://schemas.microsoft.com/office/drawing/2014/main" id="{FCEFDED1-E37F-F2F1-565D-CEDBC194AE1F}"/>
              </a:ext>
            </a:extLst>
          </p:cNvPr>
          <p:cNvPicPr>
            <a:picLocks noChangeAspect="1"/>
          </p:cNvPicPr>
          <p:nvPr/>
        </p:nvPicPr>
        <p:blipFill>
          <a:blip r:embed="rId4"/>
          <a:stretch>
            <a:fillRect/>
          </a:stretch>
        </p:blipFill>
        <p:spPr>
          <a:xfrm>
            <a:off x="685090" y="1824125"/>
            <a:ext cx="4448286" cy="2962621"/>
          </a:xfrm>
          <a:prstGeom prst="rect">
            <a:avLst/>
          </a:prstGeom>
        </p:spPr>
      </p:pic>
      <p:pic>
        <p:nvPicPr>
          <p:cNvPr id="5" name="Platshållare för innehåll 5">
            <a:extLst>
              <a:ext uri="{FF2B5EF4-FFF2-40B4-BE49-F238E27FC236}">
                <a16:creationId xmlns:a16="http://schemas.microsoft.com/office/drawing/2014/main" id="{250095DC-9B9A-F606-1150-C2ECA1319EDC}"/>
              </a:ext>
            </a:extLst>
          </p:cNvPr>
          <p:cNvPicPr>
            <a:picLocks noChangeAspect="1"/>
          </p:cNvPicPr>
          <p:nvPr/>
        </p:nvPicPr>
        <p:blipFill>
          <a:blip r:embed="rId5"/>
          <a:stretch>
            <a:fillRect/>
          </a:stretch>
        </p:blipFill>
        <p:spPr>
          <a:xfrm>
            <a:off x="6982191" y="1824125"/>
            <a:ext cx="4603888" cy="3083569"/>
          </a:xfrm>
          <a:prstGeom prst="rect">
            <a:avLst/>
          </a:prstGeom>
        </p:spPr>
      </p:pic>
      <p:sp>
        <p:nvSpPr>
          <p:cNvPr id="3" name="textruta 2">
            <a:extLst>
              <a:ext uri="{FF2B5EF4-FFF2-40B4-BE49-F238E27FC236}">
                <a16:creationId xmlns:a16="http://schemas.microsoft.com/office/drawing/2014/main" id="{EEB6F2C0-9519-6E5D-8993-4C693664F658}"/>
              </a:ext>
            </a:extLst>
          </p:cNvPr>
          <p:cNvSpPr txBox="1"/>
          <p:nvPr/>
        </p:nvSpPr>
        <p:spPr>
          <a:xfrm>
            <a:off x="817751" y="5436108"/>
            <a:ext cx="5833697" cy="923330"/>
          </a:xfrm>
          <a:prstGeom prst="rect">
            <a:avLst/>
          </a:prstGeom>
          <a:noFill/>
        </p:spPr>
        <p:txBody>
          <a:bodyPr wrap="square" rtlCol="0">
            <a:spAutoFit/>
          </a:bodyPr>
          <a:lstStyle/>
          <a:p>
            <a:r>
              <a:rPr lang="sv-SE" dirty="0">
                <a:hlinkClick r:id="rId6"/>
              </a:rPr>
              <a:t>Artikel i FUB:s medlemstidning Unik om samtalsmatta</a:t>
            </a:r>
            <a:endParaRPr lang="sv-SE" dirty="0"/>
          </a:p>
          <a:p>
            <a:endParaRPr lang="sv-SE" dirty="0"/>
          </a:p>
          <a:p>
            <a:r>
              <a:rPr lang="sv-SE" dirty="0">
                <a:hlinkClick r:id="rId7"/>
              </a:rPr>
              <a:t>Om samtalsmatta hos Västra Götalandsregionen</a:t>
            </a:r>
            <a:endParaRPr lang="sv-SE" dirty="0"/>
          </a:p>
        </p:txBody>
      </p:sp>
      <p:sp>
        <p:nvSpPr>
          <p:cNvPr id="8" name="textruta 7">
            <a:extLst>
              <a:ext uri="{FF2B5EF4-FFF2-40B4-BE49-F238E27FC236}">
                <a16:creationId xmlns:a16="http://schemas.microsoft.com/office/drawing/2014/main" id="{D4CD7596-682E-22B3-2D2C-8070A812348D}"/>
              </a:ext>
            </a:extLst>
          </p:cNvPr>
          <p:cNvSpPr txBox="1"/>
          <p:nvPr/>
        </p:nvSpPr>
        <p:spPr>
          <a:xfrm>
            <a:off x="817751" y="5044450"/>
            <a:ext cx="5707700" cy="369332"/>
          </a:xfrm>
          <a:prstGeom prst="rect">
            <a:avLst/>
          </a:prstGeom>
          <a:noFill/>
        </p:spPr>
        <p:txBody>
          <a:bodyPr wrap="square" rtlCol="0">
            <a:spAutoFit/>
          </a:bodyPr>
          <a:lstStyle/>
          <a:p>
            <a:r>
              <a:rPr lang="en-GB" dirty="0"/>
              <a:t>Mer information om samtalsmatta:</a:t>
            </a:r>
            <a:endParaRPr lang="sv-SE" dirty="0"/>
          </a:p>
        </p:txBody>
      </p:sp>
    </p:spTree>
    <p:extLst>
      <p:ext uri="{BB962C8B-B14F-4D97-AF65-F5344CB8AC3E}">
        <p14:creationId xmlns:p14="http://schemas.microsoft.com/office/powerpoint/2010/main" val="301310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11</a:t>
            </a:r>
          </a:p>
        </p:txBody>
      </p:sp>
      <p:pic>
        <p:nvPicPr>
          <p:cNvPr id="12" name="Bildobjekt 11" descr="En bild som visar text, clipart&#10;&#10;Automatiskt genererad beskrivning">
            <a:extLst>
              <a:ext uri="{FF2B5EF4-FFF2-40B4-BE49-F238E27FC236}">
                <a16:creationId xmlns:a16="http://schemas.microsoft.com/office/drawing/2014/main" id="{C07F9955-1A63-4E5A-8C08-E9F893C85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2" name="Rubrik 1">
            <a:extLst>
              <a:ext uri="{FF2B5EF4-FFF2-40B4-BE49-F238E27FC236}">
                <a16:creationId xmlns:a16="http://schemas.microsoft.com/office/drawing/2014/main" id="{6D6D3970-3DCE-840A-1863-E94E92633544}"/>
              </a:ext>
            </a:extLst>
          </p:cNvPr>
          <p:cNvSpPr txBox="1">
            <a:spLocks/>
          </p:cNvSpPr>
          <p:nvPr/>
        </p:nvSpPr>
        <p:spPr>
          <a:xfrm>
            <a:off x="3286433" y="498562"/>
            <a:ext cx="10515600" cy="13255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3600" b="1" dirty="0"/>
              <a:t>Nyutvecklat verktyg - Budgettavlan!</a:t>
            </a:r>
            <a:endParaRPr lang="sv-SE" sz="4000" b="1" dirty="0"/>
          </a:p>
        </p:txBody>
      </p:sp>
      <p:pic>
        <p:nvPicPr>
          <p:cNvPr id="3" name="Platshållare för innehåll 6">
            <a:extLst>
              <a:ext uri="{FF2B5EF4-FFF2-40B4-BE49-F238E27FC236}">
                <a16:creationId xmlns:a16="http://schemas.microsoft.com/office/drawing/2014/main" id="{042DD90B-CB36-BAC3-C5B5-93D472978584}"/>
              </a:ext>
            </a:extLst>
          </p:cNvPr>
          <p:cNvPicPr>
            <a:picLocks noChangeAspect="1"/>
          </p:cNvPicPr>
          <p:nvPr/>
        </p:nvPicPr>
        <p:blipFill>
          <a:blip r:embed="rId4"/>
          <a:stretch>
            <a:fillRect/>
          </a:stretch>
        </p:blipFill>
        <p:spPr>
          <a:xfrm>
            <a:off x="2772696" y="1416010"/>
            <a:ext cx="6439625" cy="3089007"/>
          </a:xfrm>
          <a:prstGeom prst="rect">
            <a:avLst/>
          </a:prstGeom>
        </p:spPr>
      </p:pic>
      <p:sp>
        <p:nvSpPr>
          <p:cNvPr id="9" name="textruta 8">
            <a:extLst>
              <a:ext uri="{FF2B5EF4-FFF2-40B4-BE49-F238E27FC236}">
                <a16:creationId xmlns:a16="http://schemas.microsoft.com/office/drawing/2014/main" id="{C9E31A2B-0827-28F3-6313-57E0713C8253}"/>
              </a:ext>
            </a:extLst>
          </p:cNvPr>
          <p:cNvSpPr txBox="1"/>
          <p:nvPr/>
        </p:nvSpPr>
        <p:spPr>
          <a:xfrm>
            <a:off x="3286433" y="5739383"/>
            <a:ext cx="6903720" cy="369332"/>
          </a:xfrm>
          <a:prstGeom prst="rect">
            <a:avLst/>
          </a:prstGeom>
          <a:noFill/>
        </p:spPr>
        <p:txBody>
          <a:bodyPr wrap="square">
            <a:spAutoFit/>
          </a:bodyPr>
          <a:lstStyle/>
          <a:p>
            <a:r>
              <a:rPr lang="sv-SE" dirty="0">
                <a:hlinkClick r:id="rId5"/>
              </a:rPr>
              <a:t>https://www.digijagtest.se/#/appar/oppet/budgettavlan</a:t>
            </a:r>
            <a:endParaRPr lang="sv-SE" dirty="0"/>
          </a:p>
        </p:txBody>
      </p:sp>
      <p:sp>
        <p:nvSpPr>
          <p:cNvPr id="4" name="textruta 3">
            <a:extLst>
              <a:ext uri="{FF2B5EF4-FFF2-40B4-BE49-F238E27FC236}">
                <a16:creationId xmlns:a16="http://schemas.microsoft.com/office/drawing/2014/main" id="{DFB3E2F2-C7EA-E694-B548-62E09BBDB530}"/>
              </a:ext>
            </a:extLst>
          </p:cNvPr>
          <p:cNvSpPr txBox="1"/>
          <p:nvPr/>
        </p:nvSpPr>
        <p:spPr>
          <a:xfrm>
            <a:off x="3286433" y="5370051"/>
            <a:ext cx="5341373" cy="369332"/>
          </a:xfrm>
          <a:prstGeom prst="rect">
            <a:avLst/>
          </a:prstGeom>
          <a:noFill/>
        </p:spPr>
        <p:txBody>
          <a:bodyPr wrap="square" rtlCol="0">
            <a:spAutoFit/>
          </a:bodyPr>
          <a:lstStyle/>
          <a:p>
            <a:r>
              <a:rPr lang="sv-SE"/>
              <a:t>Länk till budgettavlan:</a:t>
            </a:r>
          </a:p>
        </p:txBody>
      </p:sp>
    </p:spTree>
    <p:extLst>
      <p:ext uri="{BB962C8B-B14F-4D97-AF65-F5344CB8AC3E}">
        <p14:creationId xmlns:p14="http://schemas.microsoft.com/office/powerpoint/2010/main" val="1458023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12</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B3A86F88-6A3E-4E38-8C77-9CDF16E9C346}"/>
              </a:ext>
            </a:extLst>
          </p:cNvPr>
          <p:cNvSpPr txBox="1">
            <a:spLocks/>
          </p:cNvSpPr>
          <p:nvPr/>
        </p:nvSpPr>
        <p:spPr>
          <a:xfrm>
            <a:off x="2208944" y="1916737"/>
            <a:ext cx="6204454" cy="378355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70000"/>
              </a:lnSpc>
            </a:pPr>
            <a:endParaRPr lang="sv-SE" sz="2800" dirty="0">
              <a:cs typeface="Calibri"/>
            </a:endParaRPr>
          </a:p>
        </p:txBody>
      </p:sp>
      <p:sp>
        <p:nvSpPr>
          <p:cNvPr id="15" name="textruta 14">
            <a:extLst>
              <a:ext uri="{FF2B5EF4-FFF2-40B4-BE49-F238E27FC236}">
                <a16:creationId xmlns:a16="http://schemas.microsoft.com/office/drawing/2014/main" id="{99F5CE22-5096-4443-8506-367A88DFBD37}"/>
              </a:ext>
            </a:extLst>
          </p:cNvPr>
          <p:cNvSpPr txBox="1"/>
          <p:nvPr/>
        </p:nvSpPr>
        <p:spPr>
          <a:xfrm>
            <a:off x="1537361" y="3012815"/>
            <a:ext cx="5172974" cy="2804870"/>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lang="sv-SE" sz="2400" dirty="0">
                <a:solidFill>
                  <a:srgbClr val="000000">
                    <a:lumMod val="75000"/>
                    <a:lumOff val="25000"/>
                  </a:srgbClr>
                </a:solidFill>
                <a:latin typeface="Calibri" panose="020F0502020204030204"/>
                <a:cs typeface="Calibri"/>
                <a:hlinkClick r:id="rId3"/>
              </a:rPr>
              <a:t>Aktivitetsersättning</a:t>
            </a:r>
            <a:r>
              <a:rPr lang="sv-SE" sz="2400" dirty="0">
                <a:solidFill>
                  <a:srgbClr val="000000">
                    <a:lumMod val="75000"/>
                    <a:lumOff val="25000"/>
                  </a:srgbClr>
                </a:solidFill>
                <a:latin typeface="Calibri" panose="020F0502020204030204"/>
                <a:cs typeface="Calibri"/>
              </a:rPr>
              <a:t>: 19-29 år</a:t>
            </a: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lang="sv-SE" sz="2400" dirty="0">
                <a:solidFill>
                  <a:srgbClr val="000000">
                    <a:lumMod val="75000"/>
                    <a:lumOff val="25000"/>
                  </a:srgbClr>
                </a:solidFill>
                <a:latin typeface="Calibri" panose="020F0502020204030204"/>
                <a:cs typeface="Calibri"/>
                <a:hlinkClick r:id="rId4"/>
              </a:rPr>
              <a:t>Aktivitetsersättning vid </a:t>
            </a:r>
            <a:br>
              <a:rPr lang="sv-SE" sz="2400" dirty="0">
                <a:solidFill>
                  <a:srgbClr val="000000">
                    <a:lumMod val="75000"/>
                    <a:lumOff val="25000"/>
                  </a:srgbClr>
                </a:solidFill>
                <a:latin typeface="Calibri" panose="020F0502020204030204"/>
                <a:cs typeface="Calibri"/>
                <a:hlinkClick r:id="rId4"/>
              </a:rPr>
            </a:br>
            <a:r>
              <a:rPr lang="sv-SE" sz="2400" dirty="0">
                <a:solidFill>
                  <a:srgbClr val="000000">
                    <a:lumMod val="75000"/>
                    <a:lumOff val="25000"/>
                  </a:srgbClr>
                </a:solidFill>
                <a:latin typeface="Calibri" panose="020F0502020204030204"/>
                <a:cs typeface="Calibri"/>
                <a:hlinkClick r:id="rId4"/>
              </a:rPr>
              <a:t>förlängd skolgång </a:t>
            </a:r>
            <a:endParaRPr lang="sv-SE" sz="2400" dirty="0">
              <a:solidFill>
                <a:srgbClr val="000000">
                  <a:lumMod val="75000"/>
                  <a:lumOff val="25000"/>
                </a:srgbClr>
              </a:solidFill>
              <a:latin typeface="Calibri" panose="020F0502020204030204"/>
              <a:cs typeface="Calibri"/>
            </a:endParaRP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kumimoji="0" lang="sv-SE"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Calibri"/>
                <a:hlinkClick r:id="rId5"/>
              </a:rPr>
              <a:t>Sjukersättning</a:t>
            </a:r>
            <a:r>
              <a:rPr kumimoji="0" lang="sv-SE"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Calibri"/>
              </a:rPr>
              <a:t>: 30-66 år</a:t>
            </a:r>
            <a:endParaRPr lang="sv-SE" sz="2400" dirty="0">
              <a:solidFill>
                <a:srgbClr val="000000">
                  <a:lumMod val="75000"/>
                  <a:lumOff val="25000"/>
                </a:srgbClr>
              </a:solidFill>
              <a:latin typeface="Calibri" panose="020F0502020204030204"/>
              <a:cs typeface="Calibri"/>
            </a:endParaRPr>
          </a:p>
          <a:p>
            <a:pPr marL="342900" indent="-342900">
              <a:lnSpc>
                <a:spcPct val="90000"/>
              </a:lnSpc>
              <a:spcBef>
                <a:spcPts val="1200"/>
              </a:spcBef>
              <a:spcAft>
                <a:spcPts val="200"/>
              </a:spcAft>
              <a:buSzPct val="100000"/>
              <a:buFont typeface="Arial" panose="020B0604020202020204" pitchFamily="34" charset="0"/>
              <a:buChar char="•"/>
              <a:defRPr/>
            </a:pPr>
            <a:r>
              <a:rPr lang="sv-SE" sz="2400" dirty="0">
                <a:solidFill>
                  <a:srgbClr val="000000">
                    <a:lumMod val="75000"/>
                    <a:lumOff val="25000"/>
                  </a:srgbClr>
                </a:solidFill>
                <a:cs typeface="Calibri"/>
              </a:rPr>
              <a:t>Ersättning för aktiviteter</a:t>
            </a:r>
          </a:p>
          <a:p>
            <a:pPr marL="342900" indent="-342900">
              <a:lnSpc>
                <a:spcPct val="90000"/>
              </a:lnSpc>
              <a:spcBef>
                <a:spcPts val="1200"/>
              </a:spcBef>
              <a:spcAft>
                <a:spcPts val="200"/>
              </a:spcAft>
              <a:buSzPct val="100000"/>
              <a:buFont typeface="Arial" panose="020B0604020202020204" pitchFamily="34" charset="0"/>
              <a:buChar char="•"/>
              <a:defRPr/>
            </a:pPr>
            <a:r>
              <a:rPr kumimoji="0" lang="sv-SE"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Calibri"/>
              </a:rPr>
              <a:t>Lönebidragsanställning</a:t>
            </a:r>
          </a:p>
        </p:txBody>
      </p:sp>
      <p:pic>
        <p:nvPicPr>
          <p:cNvPr id="16" name="Bildobjekt 15" descr="En bild som visar text, clipart&#10;&#10;Automatiskt genererad beskrivning">
            <a:extLst>
              <a:ext uri="{FF2B5EF4-FFF2-40B4-BE49-F238E27FC236}">
                <a16:creationId xmlns:a16="http://schemas.microsoft.com/office/drawing/2014/main" id="{F30BF710-C06D-476B-B37B-C88208A5AF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17" name="textruta 16">
            <a:extLst>
              <a:ext uri="{FF2B5EF4-FFF2-40B4-BE49-F238E27FC236}">
                <a16:creationId xmlns:a16="http://schemas.microsoft.com/office/drawing/2014/main" id="{99E105DE-0A24-4273-A54C-0E3A60631E3A}"/>
              </a:ext>
            </a:extLst>
          </p:cNvPr>
          <p:cNvSpPr txBox="1"/>
          <p:nvPr/>
        </p:nvSpPr>
        <p:spPr>
          <a:xfrm>
            <a:off x="3846495" y="550938"/>
            <a:ext cx="4499009" cy="707886"/>
          </a:xfrm>
          <a:prstGeom prst="rect">
            <a:avLst/>
          </a:prstGeom>
          <a:noFill/>
        </p:spPr>
        <p:txBody>
          <a:bodyPr wrap="square">
            <a:spAutoFit/>
          </a:bodyPr>
          <a:lstStyle/>
          <a:p>
            <a:r>
              <a:rPr kumimoji="0" lang="sv-SE" sz="4000" b="1" i="0" u="none" strike="noStrike" kern="1200" cap="none" spc="-50" normalizeH="0" baseline="0" noProof="0" dirty="0">
                <a:ln>
                  <a:noFill/>
                </a:ln>
                <a:solidFill>
                  <a:srgbClr val="000000">
                    <a:lumMod val="75000"/>
                    <a:lumOff val="25000"/>
                  </a:srgbClr>
                </a:solidFill>
                <a:effectLst/>
                <a:uLnTx/>
                <a:uFillTx/>
                <a:ea typeface="+mj-ea"/>
                <a:cs typeface="Calibri Light"/>
              </a:rPr>
              <a:t>Ekonomi - inkomster</a:t>
            </a:r>
            <a:endParaRPr lang="sv-SE" sz="4000" dirty="0"/>
          </a:p>
        </p:txBody>
      </p:sp>
      <p:pic>
        <p:nvPicPr>
          <p:cNvPr id="1026" name="Picture 2" descr="Framsidorna av rapporten Fångad i fattigdom 2023.">
            <a:extLst>
              <a:ext uri="{FF2B5EF4-FFF2-40B4-BE49-F238E27FC236}">
                <a16:creationId xmlns:a16="http://schemas.microsoft.com/office/drawing/2014/main" id="{500DA6AE-D304-8763-4C21-EEEE06123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4183" y="2242056"/>
            <a:ext cx="5601596" cy="313291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D60D8F58-E13E-4753-D31C-EE7E7E7C0446}"/>
              </a:ext>
            </a:extLst>
          </p:cNvPr>
          <p:cNvSpPr txBox="1"/>
          <p:nvPr/>
        </p:nvSpPr>
        <p:spPr>
          <a:xfrm>
            <a:off x="1537360" y="2027976"/>
            <a:ext cx="4558639" cy="461665"/>
          </a:xfrm>
          <a:prstGeom prst="rect">
            <a:avLst/>
          </a:prstGeom>
          <a:noFill/>
        </p:spPr>
        <p:txBody>
          <a:bodyPr wrap="square" rtlCol="0">
            <a:spAutoFit/>
          </a:bodyPr>
          <a:lstStyle/>
          <a:p>
            <a:r>
              <a:rPr lang="sv-SE" sz="2400" dirty="0">
                <a:hlinkClick r:id="rId8"/>
              </a:rPr>
              <a:t>FUB:s rapport </a:t>
            </a:r>
            <a:r>
              <a:rPr lang="sv-SE" sz="2400" i="1" dirty="0">
                <a:hlinkClick r:id="rId8"/>
              </a:rPr>
              <a:t>Fångad i fattigdom?</a:t>
            </a:r>
            <a:endParaRPr lang="sv-SE" sz="2400" i="1" dirty="0"/>
          </a:p>
        </p:txBody>
      </p:sp>
    </p:spTree>
    <p:extLst>
      <p:ext uri="{BB962C8B-B14F-4D97-AF65-F5344CB8AC3E}">
        <p14:creationId xmlns:p14="http://schemas.microsoft.com/office/powerpoint/2010/main" val="90737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13</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B3A86F88-6A3E-4E38-8C77-9CDF16E9C346}"/>
              </a:ext>
            </a:extLst>
          </p:cNvPr>
          <p:cNvSpPr txBox="1">
            <a:spLocks/>
          </p:cNvSpPr>
          <p:nvPr/>
        </p:nvSpPr>
        <p:spPr>
          <a:xfrm>
            <a:off x="2208944" y="1916737"/>
            <a:ext cx="6204454" cy="378355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70000"/>
              </a:lnSpc>
            </a:pPr>
            <a:endParaRPr lang="sv-SE" sz="2800" dirty="0">
              <a:cs typeface="Calibri"/>
            </a:endParaRPr>
          </a:p>
        </p:txBody>
      </p:sp>
      <p:sp>
        <p:nvSpPr>
          <p:cNvPr id="15" name="textruta 14">
            <a:extLst>
              <a:ext uri="{FF2B5EF4-FFF2-40B4-BE49-F238E27FC236}">
                <a16:creationId xmlns:a16="http://schemas.microsoft.com/office/drawing/2014/main" id="{99F5CE22-5096-4443-8506-367A88DFBD37}"/>
              </a:ext>
            </a:extLst>
          </p:cNvPr>
          <p:cNvSpPr txBox="1"/>
          <p:nvPr/>
        </p:nvSpPr>
        <p:spPr>
          <a:xfrm>
            <a:off x="1176646" y="2618650"/>
            <a:ext cx="5172974" cy="2625334"/>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lang="sv-SE" sz="2400" dirty="0">
                <a:solidFill>
                  <a:srgbClr val="000000">
                    <a:lumMod val="75000"/>
                    <a:lumOff val="25000"/>
                  </a:srgbClr>
                </a:solidFill>
                <a:latin typeface="Calibri" panose="020F0502020204030204"/>
                <a:cs typeface="Calibri"/>
              </a:rPr>
              <a:t>Bostadstillägg (statligt/kommunalt)</a:t>
            </a:r>
          </a:p>
          <a:p>
            <a:pPr marL="800100" lvl="1" indent="-342900">
              <a:lnSpc>
                <a:spcPct val="90000"/>
              </a:lnSpc>
              <a:spcBef>
                <a:spcPts val="1200"/>
              </a:spcBef>
              <a:spcAft>
                <a:spcPts val="200"/>
              </a:spcAft>
              <a:buSzPct val="100000"/>
              <a:buFont typeface="Arial" panose="020B0604020202020204" pitchFamily="34" charset="0"/>
              <a:buChar char="•"/>
              <a:defRPr/>
            </a:pPr>
            <a:r>
              <a:rPr lang="sv-SE" sz="2400" dirty="0">
                <a:solidFill>
                  <a:srgbClr val="000000">
                    <a:lumMod val="75000"/>
                    <a:lumOff val="25000"/>
                  </a:srgbClr>
                </a:solidFill>
                <a:latin typeface="Calibri" panose="020F0502020204030204"/>
                <a:cs typeface="Calibri"/>
                <a:hlinkClick r:id="rId3"/>
              </a:rPr>
              <a:t>Bostadstillägg för hemmaboende vuxna barn (under Frågor och svar)</a:t>
            </a:r>
            <a:endParaRPr lang="sv-SE" sz="2400" dirty="0">
              <a:solidFill>
                <a:srgbClr val="000000">
                  <a:lumMod val="75000"/>
                  <a:lumOff val="25000"/>
                </a:srgbClr>
              </a:solidFill>
              <a:latin typeface="Calibri" panose="020F0502020204030204"/>
              <a:cs typeface="Calibri"/>
            </a:endParaRP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kumimoji="0" lang="sv-SE"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Calibri"/>
              </a:rPr>
              <a:t>Habiliteringsersättning </a:t>
            </a:r>
            <a:endParaRPr lang="sv-SE" sz="2400" dirty="0">
              <a:solidFill>
                <a:srgbClr val="000000">
                  <a:lumMod val="75000"/>
                  <a:lumOff val="25000"/>
                </a:srgbClr>
              </a:solidFill>
              <a:latin typeface="Calibri" panose="020F0502020204030204"/>
              <a:cs typeface="Calibri"/>
            </a:endParaRP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lang="sv-SE" sz="2400" dirty="0">
                <a:solidFill>
                  <a:srgbClr val="000000">
                    <a:lumMod val="75000"/>
                    <a:lumOff val="25000"/>
                  </a:srgbClr>
                </a:solidFill>
                <a:latin typeface="Calibri" panose="020F0502020204030204"/>
                <a:cs typeface="Calibri"/>
                <a:hlinkClick r:id="rId4"/>
              </a:rPr>
              <a:t>Merkostnadsersättning</a:t>
            </a:r>
            <a:endParaRPr lang="sv-SE" sz="2400" dirty="0">
              <a:solidFill>
                <a:srgbClr val="000000">
                  <a:lumMod val="75000"/>
                  <a:lumOff val="25000"/>
                </a:srgbClr>
              </a:solidFill>
              <a:latin typeface="Calibri" panose="020F0502020204030204"/>
              <a:cs typeface="Calibri"/>
            </a:endParaRPr>
          </a:p>
        </p:txBody>
      </p:sp>
      <p:pic>
        <p:nvPicPr>
          <p:cNvPr id="16" name="Bildobjekt 15" descr="En bild som visar text, clipart&#10;&#10;Automatiskt genererad beskrivning">
            <a:extLst>
              <a:ext uri="{FF2B5EF4-FFF2-40B4-BE49-F238E27FC236}">
                <a16:creationId xmlns:a16="http://schemas.microsoft.com/office/drawing/2014/main" id="{F30BF710-C06D-476B-B37B-C88208A5A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17" name="textruta 16">
            <a:extLst>
              <a:ext uri="{FF2B5EF4-FFF2-40B4-BE49-F238E27FC236}">
                <a16:creationId xmlns:a16="http://schemas.microsoft.com/office/drawing/2014/main" id="{99E105DE-0A24-4273-A54C-0E3A60631E3A}"/>
              </a:ext>
            </a:extLst>
          </p:cNvPr>
          <p:cNvSpPr txBox="1"/>
          <p:nvPr/>
        </p:nvSpPr>
        <p:spPr>
          <a:xfrm>
            <a:off x="3846495" y="550938"/>
            <a:ext cx="4499009" cy="707886"/>
          </a:xfrm>
          <a:prstGeom prst="rect">
            <a:avLst/>
          </a:prstGeom>
          <a:noFill/>
        </p:spPr>
        <p:txBody>
          <a:bodyPr wrap="square">
            <a:spAutoFit/>
          </a:bodyPr>
          <a:lstStyle/>
          <a:p>
            <a:r>
              <a:rPr kumimoji="0" lang="sv-SE" sz="4000" b="1" i="0" u="none" strike="noStrike" kern="1200" cap="none" spc="-50" normalizeH="0" baseline="0" noProof="0" dirty="0">
                <a:ln>
                  <a:noFill/>
                </a:ln>
                <a:solidFill>
                  <a:srgbClr val="000000">
                    <a:lumMod val="75000"/>
                    <a:lumOff val="25000"/>
                  </a:srgbClr>
                </a:solidFill>
                <a:effectLst/>
                <a:uLnTx/>
                <a:uFillTx/>
                <a:ea typeface="+mj-ea"/>
                <a:cs typeface="Calibri Light"/>
              </a:rPr>
              <a:t>Ekonomi - inkomster</a:t>
            </a:r>
            <a:endParaRPr lang="sv-SE" sz="4000" dirty="0"/>
          </a:p>
        </p:txBody>
      </p:sp>
      <p:pic>
        <p:nvPicPr>
          <p:cNvPr id="18" name="Bildobjekt 17">
            <a:extLst>
              <a:ext uri="{FF2B5EF4-FFF2-40B4-BE49-F238E27FC236}">
                <a16:creationId xmlns:a16="http://schemas.microsoft.com/office/drawing/2014/main" id="{4ABCFBE3-76DE-4F0E-807B-5EDECA99EC0D}"/>
              </a:ext>
            </a:extLst>
          </p:cNvPr>
          <p:cNvPicPr>
            <a:picLocks noChangeAspect="1"/>
          </p:cNvPicPr>
          <p:nvPr/>
        </p:nvPicPr>
        <p:blipFill>
          <a:blip r:embed="rId6"/>
          <a:stretch>
            <a:fillRect/>
          </a:stretch>
        </p:blipFill>
        <p:spPr>
          <a:xfrm>
            <a:off x="7381918" y="1863883"/>
            <a:ext cx="2815428" cy="3982006"/>
          </a:xfrm>
          <a:prstGeom prst="rect">
            <a:avLst/>
          </a:prstGeom>
        </p:spPr>
      </p:pic>
    </p:spTree>
    <p:extLst>
      <p:ext uri="{BB962C8B-B14F-4D97-AF65-F5344CB8AC3E}">
        <p14:creationId xmlns:p14="http://schemas.microsoft.com/office/powerpoint/2010/main" val="50424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14</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B3A86F88-6A3E-4E38-8C77-9CDF16E9C346}"/>
              </a:ext>
            </a:extLst>
          </p:cNvPr>
          <p:cNvSpPr txBox="1">
            <a:spLocks/>
          </p:cNvSpPr>
          <p:nvPr/>
        </p:nvSpPr>
        <p:spPr>
          <a:xfrm>
            <a:off x="2208944" y="1916737"/>
            <a:ext cx="6204454" cy="378355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70000"/>
              </a:lnSpc>
            </a:pPr>
            <a:endParaRPr lang="sv-SE" sz="2800" dirty="0">
              <a:cs typeface="Calibri"/>
            </a:endParaRPr>
          </a:p>
        </p:txBody>
      </p:sp>
      <p:sp>
        <p:nvSpPr>
          <p:cNvPr id="15" name="textruta 14">
            <a:extLst>
              <a:ext uri="{FF2B5EF4-FFF2-40B4-BE49-F238E27FC236}">
                <a16:creationId xmlns:a16="http://schemas.microsoft.com/office/drawing/2014/main" id="{99F5CE22-5096-4443-8506-367A88DFBD37}"/>
              </a:ext>
            </a:extLst>
          </p:cNvPr>
          <p:cNvSpPr txBox="1"/>
          <p:nvPr/>
        </p:nvSpPr>
        <p:spPr>
          <a:xfrm>
            <a:off x="1260008" y="1924370"/>
            <a:ext cx="5172974" cy="5420971"/>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lang="sv-SE" sz="2100" dirty="0">
                <a:cs typeface="Calibri"/>
              </a:rPr>
              <a:t>Höga hyror i LSS-bostäder</a:t>
            </a:r>
          </a:p>
          <a:p>
            <a:pPr marL="800100" lvl="1" indent="-342900">
              <a:lnSpc>
                <a:spcPct val="90000"/>
              </a:lnSpc>
              <a:spcBef>
                <a:spcPts val="1200"/>
              </a:spcBef>
              <a:spcAft>
                <a:spcPts val="200"/>
              </a:spcAft>
              <a:buSzPct val="100000"/>
              <a:buFont typeface="Arial" panose="020B0604020202020204" pitchFamily="34" charset="0"/>
              <a:buChar char="•"/>
              <a:defRPr/>
            </a:pPr>
            <a:r>
              <a:rPr lang="sv-SE" sz="2100" dirty="0">
                <a:cs typeface="Calibri"/>
              </a:rPr>
              <a:t>Kostnader för gemensamhetsutrymmen</a:t>
            </a:r>
          </a:p>
          <a:p>
            <a:pPr marL="800100" lvl="1" indent="-342900">
              <a:lnSpc>
                <a:spcPct val="90000"/>
              </a:lnSpc>
              <a:spcBef>
                <a:spcPts val="1200"/>
              </a:spcBef>
              <a:spcAft>
                <a:spcPts val="200"/>
              </a:spcAft>
              <a:buSzPct val="100000"/>
              <a:buFont typeface="Arial" panose="020B0604020202020204" pitchFamily="34" charset="0"/>
              <a:buChar char="•"/>
              <a:defRPr/>
            </a:pPr>
            <a:r>
              <a:rPr lang="sv-SE" sz="2100" dirty="0">
                <a:cs typeface="Calibri"/>
              </a:rPr>
              <a:t>Bruksvärdesprincipen</a:t>
            </a:r>
          </a:p>
          <a:p>
            <a:pPr marL="342900" marR="0" lvl="0" indent="-34290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lang="sv-SE" sz="2100" dirty="0">
                <a:solidFill>
                  <a:srgbClr val="000000">
                    <a:lumMod val="75000"/>
                    <a:lumOff val="25000"/>
                  </a:srgbClr>
                </a:solidFill>
                <a:cs typeface="Calibri"/>
              </a:rPr>
              <a:t>Resa till och från daglig verksamhet</a:t>
            </a:r>
          </a:p>
          <a:p>
            <a:pPr marL="342900" indent="-342900">
              <a:lnSpc>
                <a:spcPct val="90000"/>
              </a:lnSpc>
              <a:spcBef>
                <a:spcPts val="1200"/>
              </a:spcBef>
              <a:spcAft>
                <a:spcPts val="200"/>
              </a:spcAft>
              <a:buSzPct val="100000"/>
              <a:buFont typeface="Arial" panose="020B0604020202020204" pitchFamily="34" charset="0"/>
              <a:buChar char="•"/>
              <a:defRPr/>
            </a:pPr>
            <a:r>
              <a:rPr lang="sv-SE" sz="2100" dirty="0">
                <a:cs typeface="Calibri"/>
              </a:rPr>
              <a:t>Arvode god man/förvaltare (</a:t>
            </a:r>
            <a:r>
              <a:rPr kumimoji="0" lang="sv-SE" sz="2100" b="0" i="0" u="none" strike="noStrike" kern="1200" cap="none" spc="0" normalizeH="0" baseline="0" noProof="0" dirty="0">
                <a:ln>
                  <a:noFill/>
                </a:ln>
                <a:solidFill>
                  <a:srgbClr val="000000">
                    <a:lumMod val="75000"/>
                    <a:lumOff val="25000"/>
                  </a:srgbClr>
                </a:solidFill>
                <a:effectLst/>
                <a:uLnTx/>
                <a:uFillTx/>
                <a:ea typeface="+mn-ea"/>
                <a:cs typeface="Calibri"/>
              </a:rPr>
              <a:t>huvudmannen betalar arvodet om hen har </a:t>
            </a:r>
            <a:r>
              <a:rPr lang="sv-SE" sz="2100" b="0" i="0" dirty="0">
                <a:solidFill>
                  <a:srgbClr val="040C28"/>
                </a:solidFill>
                <a:effectLst/>
              </a:rPr>
              <a:t>tillgångar som överstiger 2 gånger basbeloppet, eller årsinkomster över 2,65 gånger basbeloppet)</a:t>
            </a:r>
          </a:p>
          <a:p>
            <a:pPr marL="342900" indent="-342900">
              <a:lnSpc>
                <a:spcPct val="90000"/>
              </a:lnSpc>
              <a:spcBef>
                <a:spcPts val="1200"/>
              </a:spcBef>
              <a:spcAft>
                <a:spcPts val="200"/>
              </a:spcAft>
              <a:buSzPct val="100000"/>
              <a:buFont typeface="Arial" panose="020B0604020202020204" pitchFamily="34" charset="0"/>
              <a:buChar char="•"/>
              <a:defRPr/>
            </a:pPr>
            <a:r>
              <a:rPr kumimoji="0" lang="sv-SE" sz="2100" u="none" strike="noStrike" kern="1200" cap="none" spc="0" normalizeH="0" baseline="0" noProof="0" dirty="0">
                <a:ln>
                  <a:noFill/>
                </a:ln>
                <a:solidFill>
                  <a:srgbClr val="040C28"/>
                </a:solidFill>
                <a:uLnTx/>
                <a:uFillTx/>
                <a:ea typeface="+mn-ea"/>
                <a:cs typeface="Calibri"/>
              </a:rPr>
              <a:t>Konsumentverket</a:t>
            </a:r>
            <a:r>
              <a:rPr lang="sv-SE" sz="2100" dirty="0">
                <a:solidFill>
                  <a:srgbClr val="040C28"/>
                </a:solidFill>
                <a:cs typeface="Calibri"/>
              </a:rPr>
              <a:t>s skäliga kostnader i </a:t>
            </a:r>
            <a:r>
              <a:rPr lang="sv-SE" sz="2100" dirty="0">
                <a:solidFill>
                  <a:srgbClr val="040C28"/>
                </a:solidFill>
                <a:cs typeface="Calibri"/>
                <a:hlinkClick r:id="rId3"/>
              </a:rPr>
              <a:t>Koll på pengarna</a:t>
            </a:r>
            <a:endParaRPr kumimoji="0" lang="sv-SE" sz="2100" b="0" i="0" u="none" strike="noStrike" kern="1200" cap="none" spc="0" normalizeH="0" baseline="0" noProof="0" dirty="0">
              <a:ln>
                <a:noFill/>
              </a:ln>
              <a:solidFill>
                <a:srgbClr val="000000">
                  <a:lumMod val="75000"/>
                  <a:lumOff val="25000"/>
                </a:srgbClr>
              </a:solidFill>
              <a:effectLst/>
              <a:uLnTx/>
              <a:uFillTx/>
              <a:ea typeface="+mn-ea"/>
              <a:cs typeface="Calibri"/>
            </a:endParaRPr>
          </a:p>
          <a:p>
            <a:pPr marL="342900" indent="-342900">
              <a:lnSpc>
                <a:spcPct val="90000"/>
              </a:lnSpc>
              <a:spcBef>
                <a:spcPts val="1200"/>
              </a:spcBef>
              <a:spcAft>
                <a:spcPts val="200"/>
              </a:spcAft>
              <a:buSzPct val="100000"/>
              <a:buFont typeface="Arial" panose="020B0604020202020204" pitchFamily="34" charset="0"/>
              <a:buChar char="•"/>
              <a:defRPr/>
            </a:pPr>
            <a:endParaRPr lang="sv-SE" sz="2100" dirty="0">
              <a:cs typeface="Calibri"/>
            </a:endParaRPr>
          </a:p>
          <a:p>
            <a:pPr marR="0" lvl="0" algn="l" defTabSz="914400" rtl="0" eaLnBrk="1" fontAlgn="auto" latinLnBrk="0" hangingPunct="1">
              <a:lnSpc>
                <a:spcPct val="90000"/>
              </a:lnSpc>
              <a:spcBef>
                <a:spcPts val="1200"/>
              </a:spcBef>
              <a:spcAft>
                <a:spcPts val="200"/>
              </a:spcAft>
              <a:buClr>
                <a:srgbClr val="EB0B0B"/>
              </a:buClr>
              <a:buSzPct val="100000"/>
              <a:tabLst/>
              <a:defRPr/>
            </a:pPr>
            <a:endParaRPr lang="sv-SE" sz="2100" dirty="0">
              <a:solidFill>
                <a:srgbClr val="000000">
                  <a:lumMod val="75000"/>
                  <a:lumOff val="25000"/>
                </a:srgbClr>
              </a:solidFill>
              <a:cs typeface="Calibri"/>
            </a:endParaRPr>
          </a:p>
        </p:txBody>
      </p:sp>
      <p:pic>
        <p:nvPicPr>
          <p:cNvPr id="16" name="Bildobjekt 15" descr="En bild som visar text, clipart&#10;&#10;Automatiskt genererad beskrivning">
            <a:extLst>
              <a:ext uri="{FF2B5EF4-FFF2-40B4-BE49-F238E27FC236}">
                <a16:creationId xmlns:a16="http://schemas.microsoft.com/office/drawing/2014/main" id="{F30BF710-C06D-476B-B37B-C88208A5A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17" name="textruta 16">
            <a:extLst>
              <a:ext uri="{FF2B5EF4-FFF2-40B4-BE49-F238E27FC236}">
                <a16:creationId xmlns:a16="http://schemas.microsoft.com/office/drawing/2014/main" id="{99E105DE-0A24-4273-A54C-0E3A60631E3A}"/>
              </a:ext>
            </a:extLst>
          </p:cNvPr>
          <p:cNvSpPr txBox="1"/>
          <p:nvPr/>
        </p:nvSpPr>
        <p:spPr>
          <a:xfrm>
            <a:off x="3846495" y="550938"/>
            <a:ext cx="4499009" cy="707886"/>
          </a:xfrm>
          <a:prstGeom prst="rect">
            <a:avLst/>
          </a:prstGeom>
          <a:noFill/>
        </p:spPr>
        <p:txBody>
          <a:bodyPr wrap="square">
            <a:spAutoFit/>
          </a:bodyPr>
          <a:lstStyle/>
          <a:p>
            <a:r>
              <a:rPr kumimoji="0" lang="sv-SE" sz="4000" b="1" i="0" u="none" strike="noStrike" kern="1200" cap="none" spc="-50" normalizeH="0" baseline="0" noProof="0" dirty="0">
                <a:ln>
                  <a:noFill/>
                </a:ln>
                <a:solidFill>
                  <a:srgbClr val="000000">
                    <a:lumMod val="75000"/>
                    <a:lumOff val="25000"/>
                  </a:srgbClr>
                </a:solidFill>
                <a:effectLst/>
                <a:uLnTx/>
                <a:uFillTx/>
                <a:ea typeface="+mj-ea"/>
                <a:cs typeface="Calibri Light"/>
              </a:rPr>
              <a:t>Ekonomi - utgifter</a:t>
            </a:r>
            <a:endParaRPr lang="sv-SE" sz="4000" dirty="0"/>
          </a:p>
        </p:txBody>
      </p:sp>
      <p:pic>
        <p:nvPicPr>
          <p:cNvPr id="18" name="Bildobjekt 17">
            <a:extLst>
              <a:ext uri="{FF2B5EF4-FFF2-40B4-BE49-F238E27FC236}">
                <a16:creationId xmlns:a16="http://schemas.microsoft.com/office/drawing/2014/main" id="{4ABCFBE3-76DE-4F0E-807B-5EDECA99EC0D}"/>
              </a:ext>
            </a:extLst>
          </p:cNvPr>
          <p:cNvPicPr>
            <a:picLocks noChangeAspect="1"/>
          </p:cNvPicPr>
          <p:nvPr/>
        </p:nvPicPr>
        <p:blipFill>
          <a:blip r:embed="rId5"/>
          <a:stretch>
            <a:fillRect/>
          </a:stretch>
        </p:blipFill>
        <p:spPr>
          <a:xfrm>
            <a:off x="7381918" y="1863883"/>
            <a:ext cx="2815428" cy="3982006"/>
          </a:xfrm>
          <a:prstGeom prst="rect">
            <a:avLst/>
          </a:prstGeom>
        </p:spPr>
      </p:pic>
    </p:spTree>
    <p:extLst>
      <p:ext uri="{BB962C8B-B14F-4D97-AF65-F5344CB8AC3E}">
        <p14:creationId xmlns:p14="http://schemas.microsoft.com/office/powerpoint/2010/main" val="382672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15</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B3A86F88-6A3E-4E38-8C77-9CDF16E9C346}"/>
              </a:ext>
            </a:extLst>
          </p:cNvPr>
          <p:cNvSpPr txBox="1">
            <a:spLocks/>
          </p:cNvSpPr>
          <p:nvPr/>
        </p:nvSpPr>
        <p:spPr>
          <a:xfrm>
            <a:off x="2208944" y="1916737"/>
            <a:ext cx="6204454" cy="378355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70000"/>
              </a:lnSpc>
            </a:pPr>
            <a:endParaRPr lang="sv-SE" sz="2800" dirty="0">
              <a:cs typeface="Calibri"/>
            </a:endParaRPr>
          </a:p>
        </p:txBody>
      </p:sp>
      <p:sp>
        <p:nvSpPr>
          <p:cNvPr id="15" name="textruta 14">
            <a:extLst>
              <a:ext uri="{FF2B5EF4-FFF2-40B4-BE49-F238E27FC236}">
                <a16:creationId xmlns:a16="http://schemas.microsoft.com/office/drawing/2014/main" id="{99F5CE22-5096-4443-8506-367A88DFBD37}"/>
              </a:ext>
            </a:extLst>
          </p:cNvPr>
          <p:cNvSpPr txBox="1"/>
          <p:nvPr/>
        </p:nvSpPr>
        <p:spPr>
          <a:xfrm>
            <a:off x="1249091" y="2158838"/>
            <a:ext cx="5172974" cy="2749471"/>
          </a:xfrm>
          <a:prstGeom prst="rect">
            <a:avLst/>
          </a:prstGeom>
          <a:noFill/>
        </p:spPr>
        <p:txBody>
          <a:bodyPr wrap="square">
            <a:spAutoFit/>
          </a:bodyPr>
          <a:lstStyle/>
          <a:p>
            <a:pPr marR="0" lvl="0" algn="l" defTabSz="914400" rtl="0" eaLnBrk="1" fontAlgn="auto" latinLnBrk="0" hangingPunct="1">
              <a:lnSpc>
                <a:spcPct val="90000"/>
              </a:lnSpc>
              <a:spcBef>
                <a:spcPts val="1200"/>
              </a:spcBef>
              <a:spcAft>
                <a:spcPts val="200"/>
              </a:spcAft>
              <a:buClr>
                <a:srgbClr val="EB0B0B"/>
              </a:buClr>
              <a:buSzPct val="100000"/>
              <a:tabLst/>
              <a:defRPr/>
            </a:pPr>
            <a:r>
              <a:rPr lang="sv-SE" sz="2000" dirty="0">
                <a:solidFill>
                  <a:srgbClr val="000000">
                    <a:lumMod val="75000"/>
                    <a:lumOff val="25000"/>
                  </a:srgbClr>
                </a:solidFill>
                <a:latin typeface="Calibri" panose="020F0502020204030204"/>
                <a:cs typeface="Calibri"/>
              </a:rPr>
              <a:t>FUB vill se:</a:t>
            </a:r>
            <a:endParaRPr kumimoji="0" lang="sv-SE"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Calibri"/>
            </a:endParaRPr>
          </a:p>
          <a:p>
            <a:pPr marL="342900" marR="0" lvl="0" indent="-342900" algn="l" defTabSz="914400" rtl="0" eaLnBrk="1" fontAlgn="auto" latinLnBrk="0" hangingPunct="1">
              <a:lnSpc>
                <a:spcPct val="90000"/>
              </a:lnSpc>
              <a:spcBef>
                <a:spcPts val="1200"/>
              </a:spcBef>
              <a:spcAft>
                <a:spcPts val="200"/>
              </a:spcAft>
              <a:buClr>
                <a:srgbClr val="EB0B0B"/>
              </a:buClr>
              <a:buSzPct val="100000"/>
              <a:buFontTx/>
              <a:buChar char="-"/>
              <a:tabLst/>
              <a:defRPr/>
            </a:pPr>
            <a:r>
              <a:rPr lang="sv-SE" sz="2000" dirty="0">
                <a:solidFill>
                  <a:srgbClr val="000000">
                    <a:lumMod val="75000"/>
                    <a:lumOff val="25000"/>
                  </a:srgbClr>
                </a:solidFill>
                <a:latin typeface="Calibri" panose="020F0502020204030204"/>
                <a:cs typeface="Calibri"/>
              </a:rPr>
              <a:t>Indexering av sjuk- och aktivitetsersättningen</a:t>
            </a:r>
          </a:p>
          <a:p>
            <a:pPr marL="342900" marR="0" lvl="0" indent="-342900" algn="l" defTabSz="914400" rtl="0" eaLnBrk="1" fontAlgn="auto" latinLnBrk="0" hangingPunct="1">
              <a:lnSpc>
                <a:spcPct val="90000"/>
              </a:lnSpc>
              <a:spcBef>
                <a:spcPts val="1200"/>
              </a:spcBef>
              <a:spcAft>
                <a:spcPts val="200"/>
              </a:spcAft>
              <a:buClr>
                <a:srgbClr val="EB0B0B"/>
              </a:buClr>
              <a:buSzPct val="100000"/>
              <a:buFontTx/>
              <a:buChar char="-"/>
              <a:tabLst/>
              <a:defRPr/>
            </a:pPr>
            <a:r>
              <a:rPr kumimoji="0" lang="sv-SE"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Calibri"/>
              </a:rPr>
              <a:t>Sänkt skatt</a:t>
            </a:r>
          </a:p>
          <a:p>
            <a:pPr marL="342900" marR="0" lvl="0" indent="-342900" algn="l" defTabSz="914400" rtl="0" eaLnBrk="1" fontAlgn="auto" latinLnBrk="0" hangingPunct="1">
              <a:lnSpc>
                <a:spcPct val="90000"/>
              </a:lnSpc>
              <a:spcBef>
                <a:spcPts val="1200"/>
              </a:spcBef>
              <a:spcAft>
                <a:spcPts val="200"/>
              </a:spcAft>
              <a:buClr>
                <a:srgbClr val="EB0B0B"/>
              </a:buClr>
              <a:buSzPct val="100000"/>
              <a:buFontTx/>
              <a:buChar char="-"/>
              <a:tabLst/>
              <a:defRPr/>
            </a:pPr>
            <a:r>
              <a:rPr lang="sv-SE" sz="2000" dirty="0">
                <a:solidFill>
                  <a:srgbClr val="000000">
                    <a:lumMod val="75000"/>
                    <a:lumOff val="25000"/>
                  </a:srgbClr>
                </a:solidFill>
                <a:latin typeface="Calibri" panose="020F0502020204030204"/>
                <a:cs typeface="Calibri"/>
              </a:rPr>
              <a:t>Förändrade regler för bostadstillägg</a:t>
            </a:r>
          </a:p>
          <a:p>
            <a:pPr marL="342900" marR="0" lvl="0" indent="-342900" algn="l" defTabSz="914400" rtl="0" eaLnBrk="1" fontAlgn="auto" latinLnBrk="0" hangingPunct="1">
              <a:lnSpc>
                <a:spcPct val="90000"/>
              </a:lnSpc>
              <a:spcBef>
                <a:spcPts val="1200"/>
              </a:spcBef>
              <a:spcAft>
                <a:spcPts val="200"/>
              </a:spcAft>
              <a:buClr>
                <a:srgbClr val="EB0B0B"/>
              </a:buClr>
              <a:buSzPct val="100000"/>
              <a:buFontTx/>
              <a:buChar char="-"/>
              <a:tabLst/>
              <a:defRPr/>
            </a:pPr>
            <a:r>
              <a:rPr kumimoji="0" lang="sv-SE"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Calibri"/>
              </a:rPr>
              <a:t>Höjd gräns för när en person själv ska betala arvodet till ställföreträdare </a:t>
            </a:r>
          </a:p>
        </p:txBody>
      </p:sp>
      <p:pic>
        <p:nvPicPr>
          <p:cNvPr id="16" name="Bildobjekt 15" descr="En bild som visar text, clipart&#10;&#10;Automatiskt genererad beskrivning">
            <a:extLst>
              <a:ext uri="{FF2B5EF4-FFF2-40B4-BE49-F238E27FC236}">
                <a16:creationId xmlns:a16="http://schemas.microsoft.com/office/drawing/2014/main" id="{F30BF710-C06D-476B-B37B-C88208A5A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17" name="textruta 16">
            <a:extLst>
              <a:ext uri="{FF2B5EF4-FFF2-40B4-BE49-F238E27FC236}">
                <a16:creationId xmlns:a16="http://schemas.microsoft.com/office/drawing/2014/main" id="{99E105DE-0A24-4273-A54C-0E3A60631E3A}"/>
              </a:ext>
            </a:extLst>
          </p:cNvPr>
          <p:cNvSpPr txBox="1"/>
          <p:nvPr/>
        </p:nvSpPr>
        <p:spPr>
          <a:xfrm>
            <a:off x="4126255" y="693158"/>
            <a:ext cx="3939490" cy="707886"/>
          </a:xfrm>
          <a:prstGeom prst="rect">
            <a:avLst/>
          </a:prstGeom>
          <a:noFill/>
        </p:spPr>
        <p:txBody>
          <a:bodyPr wrap="square">
            <a:spAutoFit/>
          </a:bodyPr>
          <a:lstStyle/>
          <a:p>
            <a:r>
              <a:rPr kumimoji="0" lang="sv-SE" sz="4000" b="1" i="0" u="none" strike="noStrike" kern="1200" cap="none" spc="-50" normalizeH="0" baseline="0" noProof="0" dirty="0">
                <a:ln>
                  <a:noFill/>
                </a:ln>
                <a:solidFill>
                  <a:srgbClr val="000000">
                    <a:lumMod val="75000"/>
                    <a:lumOff val="25000"/>
                  </a:srgbClr>
                </a:solidFill>
                <a:effectLst/>
                <a:uLnTx/>
                <a:uFillTx/>
                <a:ea typeface="+mj-ea"/>
                <a:cs typeface="Calibri Light"/>
              </a:rPr>
              <a:t>Ekonomi 2023</a:t>
            </a:r>
            <a:endParaRPr lang="sv-SE" sz="4000" dirty="0"/>
          </a:p>
        </p:txBody>
      </p:sp>
      <p:pic>
        <p:nvPicPr>
          <p:cNvPr id="18" name="Bildobjekt 17">
            <a:extLst>
              <a:ext uri="{FF2B5EF4-FFF2-40B4-BE49-F238E27FC236}">
                <a16:creationId xmlns:a16="http://schemas.microsoft.com/office/drawing/2014/main" id="{4ABCFBE3-76DE-4F0E-807B-5EDECA99EC0D}"/>
              </a:ext>
            </a:extLst>
          </p:cNvPr>
          <p:cNvPicPr>
            <a:picLocks noChangeAspect="1"/>
          </p:cNvPicPr>
          <p:nvPr/>
        </p:nvPicPr>
        <p:blipFill>
          <a:blip r:embed="rId4"/>
          <a:stretch>
            <a:fillRect/>
          </a:stretch>
        </p:blipFill>
        <p:spPr>
          <a:xfrm>
            <a:off x="7381918" y="1863883"/>
            <a:ext cx="2815428" cy="3982006"/>
          </a:xfrm>
          <a:prstGeom prst="rect">
            <a:avLst/>
          </a:prstGeom>
        </p:spPr>
      </p:pic>
    </p:spTree>
    <p:extLst>
      <p:ext uri="{BB962C8B-B14F-4D97-AF65-F5344CB8AC3E}">
        <p14:creationId xmlns:p14="http://schemas.microsoft.com/office/powerpoint/2010/main" val="338405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16</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6" name="Bildobjekt 15" descr="En bild som visar text, clipart&#10;&#10;Automatiskt genererad beskrivning">
            <a:extLst>
              <a:ext uri="{FF2B5EF4-FFF2-40B4-BE49-F238E27FC236}">
                <a16:creationId xmlns:a16="http://schemas.microsoft.com/office/drawing/2014/main" id="{F30BF710-C06D-476B-B37B-C88208A5A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17" name="textruta 16">
            <a:extLst>
              <a:ext uri="{FF2B5EF4-FFF2-40B4-BE49-F238E27FC236}">
                <a16:creationId xmlns:a16="http://schemas.microsoft.com/office/drawing/2014/main" id="{99E105DE-0A24-4273-A54C-0E3A60631E3A}"/>
              </a:ext>
            </a:extLst>
          </p:cNvPr>
          <p:cNvSpPr txBox="1"/>
          <p:nvPr/>
        </p:nvSpPr>
        <p:spPr>
          <a:xfrm>
            <a:off x="4126255" y="693158"/>
            <a:ext cx="4248200" cy="707886"/>
          </a:xfrm>
          <a:prstGeom prst="rect">
            <a:avLst/>
          </a:prstGeom>
          <a:noFill/>
        </p:spPr>
        <p:txBody>
          <a:bodyPr wrap="square">
            <a:spAutoFit/>
          </a:bodyPr>
          <a:lstStyle/>
          <a:p>
            <a:r>
              <a:rPr kumimoji="0" lang="sv-SE" sz="4000" b="1" i="0" u="none" strike="noStrike" kern="1200" cap="none" spc="-50" normalizeH="0" baseline="0" noProof="0" dirty="0">
                <a:ln>
                  <a:noFill/>
                </a:ln>
                <a:solidFill>
                  <a:srgbClr val="000000">
                    <a:lumMod val="75000"/>
                    <a:lumOff val="25000"/>
                  </a:srgbClr>
                </a:solidFill>
                <a:effectLst/>
                <a:uLnTx/>
                <a:uFillTx/>
                <a:ea typeface="+mj-ea"/>
                <a:cs typeface="Calibri Light"/>
              </a:rPr>
              <a:t>Arv och testamente</a:t>
            </a:r>
            <a:endParaRPr lang="sv-SE" sz="4000" dirty="0"/>
          </a:p>
        </p:txBody>
      </p:sp>
      <p:sp>
        <p:nvSpPr>
          <p:cNvPr id="3" name="textruta 2">
            <a:extLst>
              <a:ext uri="{FF2B5EF4-FFF2-40B4-BE49-F238E27FC236}">
                <a16:creationId xmlns:a16="http://schemas.microsoft.com/office/drawing/2014/main" id="{1472E145-1CB1-63B7-5666-6CBECE7C4B31}"/>
              </a:ext>
            </a:extLst>
          </p:cNvPr>
          <p:cNvSpPr txBox="1"/>
          <p:nvPr/>
        </p:nvSpPr>
        <p:spPr>
          <a:xfrm>
            <a:off x="1537361" y="1917911"/>
            <a:ext cx="7118434" cy="3370153"/>
          </a:xfrm>
          <a:prstGeom prst="rect">
            <a:avLst/>
          </a:prstGeom>
          <a:noFill/>
        </p:spPr>
        <p:txBody>
          <a:bodyPr wrap="square">
            <a:spAutoFit/>
          </a:bodyPr>
          <a:lstStyle/>
          <a:p>
            <a:pPr algn="l">
              <a:lnSpc>
                <a:spcPct val="150000"/>
              </a:lnSpc>
            </a:pPr>
            <a:r>
              <a:rPr lang="sv-SE" b="1" i="0" dirty="0">
                <a:solidFill>
                  <a:srgbClr val="000000"/>
                </a:solidFill>
                <a:effectLst/>
              </a:rPr>
              <a:t>Arvsordningen</a:t>
            </a:r>
          </a:p>
          <a:p>
            <a:pPr algn="l">
              <a:lnSpc>
                <a:spcPct val="150000"/>
              </a:lnSpc>
            </a:pPr>
            <a:endParaRPr lang="sv-SE" b="1" i="0" dirty="0">
              <a:solidFill>
                <a:srgbClr val="000000"/>
              </a:solidFill>
              <a:effectLst/>
            </a:endParaRPr>
          </a:p>
          <a:p>
            <a:pPr algn="l">
              <a:lnSpc>
                <a:spcPct val="150000"/>
              </a:lnSpc>
            </a:pPr>
            <a:r>
              <a:rPr lang="sv-SE" b="0" i="0" dirty="0">
                <a:solidFill>
                  <a:srgbClr val="000000"/>
                </a:solidFill>
                <a:effectLst/>
              </a:rPr>
              <a:t>Om den avlidne var ogift och inte hade ett testamente, gäller arvsordningen, som är indelad i tre arvsklasser utifrån släktskap:</a:t>
            </a:r>
            <a:br>
              <a:rPr lang="sv-SE" b="0" i="0" dirty="0">
                <a:solidFill>
                  <a:srgbClr val="000000"/>
                </a:solidFill>
                <a:effectLst/>
              </a:rPr>
            </a:br>
            <a:r>
              <a:rPr lang="sv-SE" b="0" i="0" dirty="0">
                <a:solidFill>
                  <a:srgbClr val="000000"/>
                </a:solidFill>
                <a:effectLst/>
              </a:rPr>
              <a:t>1:a arvsklassen – bröstarvingar (barn, barnbarn, barnbarnsbarn)</a:t>
            </a:r>
            <a:br>
              <a:rPr lang="sv-SE" b="0" i="0" dirty="0">
                <a:solidFill>
                  <a:srgbClr val="000000"/>
                </a:solidFill>
                <a:effectLst/>
              </a:rPr>
            </a:br>
            <a:r>
              <a:rPr lang="sv-SE" b="0" i="0" dirty="0">
                <a:solidFill>
                  <a:srgbClr val="000000"/>
                </a:solidFill>
                <a:effectLst/>
              </a:rPr>
              <a:t>2:a arvsklassen – föräldrar och syskon, syskonbarn, syskonbarnbarn</a:t>
            </a:r>
            <a:br>
              <a:rPr lang="sv-SE" b="0" i="0" dirty="0">
                <a:solidFill>
                  <a:srgbClr val="000000"/>
                </a:solidFill>
                <a:effectLst/>
              </a:rPr>
            </a:br>
            <a:r>
              <a:rPr lang="sv-SE" b="0" i="0" dirty="0">
                <a:solidFill>
                  <a:srgbClr val="000000"/>
                </a:solidFill>
                <a:effectLst/>
              </a:rPr>
              <a:t>3:e arvsklassen – far- och morföräldrar och deras barn</a:t>
            </a:r>
            <a:br>
              <a:rPr lang="sv-SE" b="0" i="0" dirty="0">
                <a:solidFill>
                  <a:srgbClr val="000000"/>
                </a:solidFill>
                <a:effectLst/>
              </a:rPr>
            </a:br>
            <a:r>
              <a:rPr lang="sv-SE" b="0" i="0" dirty="0">
                <a:solidFill>
                  <a:srgbClr val="000000"/>
                </a:solidFill>
                <a:effectLst/>
              </a:rPr>
              <a:t>Kusiner ärver inte varandra.</a:t>
            </a:r>
          </a:p>
        </p:txBody>
      </p:sp>
    </p:spTree>
    <p:extLst>
      <p:ext uri="{BB962C8B-B14F-4D97-AF65-F5344CB8AC3E}">
        <p14:creationId xmlns:p14="http://schemas.microsoft.com/office/powerpoint/2010/main" val="205576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17</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6" name="Bildobjekt 15" descr="En bild som visar text, clipart&#10;&#10;Automatiskt genererad beskrivning">
            <a:extLst>
              <a:ext uri="{FF2B5EF4-FFF2-40B4-BE49-F238E27FC236}">
                <a16:creationId xmlns:a16="http://schemas.microsoft.com/office/drawing/2014/main" id="{F30BF710-C06D-476B-B37B-C88208A5A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17" name="textruta 16">
            <a:extLst>
              <a:ext uri="{FF2B5EF4-FFF2-40B4-BE49-F238E27FC236}">
                <a16:creationId xmlns:a16="http://schemas.microsoft.com/office/drawing/2014/main" id="{99E105DE-0A24-4273-A54C-0E3A60631E3A}"/>
              </a:ext>
            </a:extLst>
          </p:cNvPr>
          <p:cNvSpPr txBox="1"/>
          <p:nvPr/>
        </p:nvSpPr>
        <p:spPr>
          <a:xfrm>
            <a:off x="4126255" y="693158"/>
            <a:ext cx="4248200" cy="707886"/>
          </a:xfrm>
          <a:prstGeom prst="rect">
            <a:avLst/>
          </a:prstGeom>
          <a:noFill/>
        </p:spPr>
        <p:txBody>
          <a:bodyPr wrap="square">
            <a:spAutoFit/>
          </a:bodyPr>
          <a:lstStyle/>
          <a:p>
            <a:r>
              <a:rPr kumimoji="0" lang="sv-SE" sz="4000" b="1" i="0" u="none" strike="noStrike" kern="1200" cap="none" spc="-50" normalizeH="0" baseline="0" noProof="0" dirty="0">
                <a:ln>
                  <a:noFill/>
                </a:ln>
                <a:solidFill>
                  <a:srgbClr val="000000">
                    <a:lumMod val="75000"/>
                    <a:lumOff val="25000"/>
                  </a:srgbClr>
                </a:solidFill>
                <a:effectLst/>
                <a:uLnTx/>
                <a:uFillTx/>
                <a:ea typeface="+mj-ea"/>
                <a:cs typeface="Calibri Light"/>
              </a:rPr>
              <a:t>Arv och testamente</a:t>
            </a:r>
            <a:endParaRPr lang="sv-SE" sz="4000" dirty="0"/>
          </a:p>
        </p:txBody>
      </p:sp>
      <p:sp>
        <p:nvSpPr>
          <p:cNvPr id="2" name="Rectangle 1">
            <a:extLst>
              <a:ext uri="{FF2B5EF4-FFF2-40B4-BE49-F238E27FC236}">
                <a16:creationId xmlns:a16="http://schemas.microsoft.com/office/drawing/2014/main" id="{1A1578EF-B0D7-D227-CF6F-41A6575D578C}"/>
              </a:ext>
            </a:extLst>
          </p:cNvPr>
          <p:cNvSpPr>
            <a:spLocks noChangeArrowheads="1"/>
          </p:cNvSpPr>
          <p:nvPr/>
        </p:nvSpPr>
        <p:spPr bwMode="auto">
          <a:xfrm>
            <a:off x="966771" y="2172036"/>
            <a:ext cx="4427022" cy="32932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600" b="1" i="0" u="none" strike="noStrike" cap="none" normalizeH="0" baseline="0" dirty="0">
                <a:ln>
                  <a:noFill/>
                </a:ln>
                <a:solidFill>
                  <a:srgbClr val="000000"/>
                </a:solidFill>
                <a:effectLst/>
                <a:latin typeface="+mn-lt"/>
                <a:cs typeface="Open Sans" panose="020B0606030504020204" pitchFamily="34" charset="0"/>
              </a:rPr>
              <a:t>Om den avlidne var gift</a:t>
            </a:r>
          </a:p>
          <a:p>
            <a:pPr marL="0" marR="0" lvl="0" indent="0" algn="l" defTabSz="914400" rtl="0" eaLnBrk="0" fontAlgn="base" latinLnBrk="0" hangingPunct="0">
              <a:lnSpc>
                <a:spcPct val="100000"/>
              </a:lnSpc>
              <a:spcBef>
                <a:spcPct val="0"/>
              </a:spcBef>
              <a:spcAft>
                <a:spcPct val="0"/>
              </a:spcAft>
              <a:buClrTx/>
              <a:buSzTx/>
              <a:tabLst/>
            </a:pPr>
            <a:endParaRPr lang="sv-SE" altLang="sv-SE" sz="1600" b="1" dirty="0">
              <a:solidFill>
                <a:srgbClr val="000000"/>
              </a:solidFill>
              <a:latin typeface="+mn-lt"/>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sv-SE" altLang="sv-SE" sz="1600" b="0" i="0" u="none" strike="noStrike" cap="none" normalizeH="0" baseline="0" dirty="0">
                <a:ln>
                  <a:noFill/>
                </a:ln>
                <a:solidFill>
                  <a:srgbClr val="000000"/>
                </a:solidFill>
                <a:effectLst/>
                <a:latin typeface="+mn-lt"/>
                <a:cs typeface="Open Sans" panose="020B0606030504020204" pitchFamily="34" charset="0"/>
              </a:rPr>
              <a:t>Den efterlevande maken eller makan ärver med fri förfoganderätt. Det betyder att maken eller makan får göra vad hen vill med egendomen under sin livstid – även förbruka den helt och hållet – men inte bestämma över den genom testamente.</a:t>
            </a:r>
          </a:p>
          <a:p>
            <a:pPr marL="0" marR="0" lvl="0" indent="0" algn="l" defTabSz="914400" rtl="0" eaLnBrk="0" fontAlgn="base" latinLnBrk="0" hangingPunct="0">
              <a:lnSpc>
                <a:spcPct val="100000"/>
              </a:lnSpc>
              <a:spcBef>
                <a:spcPct val="0"/>
              </a:spcBef>
              <a:spcAft>
                <a:spcPct val="0"/>
              </a:spcAft>
              <a:buClrTx/>
              <a:buSzTx/>
              <a:tabLst/>
            </a:pPr>
            <a:endParaRPr kumimoji="0" lang="sv-SE" altLang="sv-SE" sz="1600" b="0" i="0" u="none" strike="noStrike" cap="none" normalizeH="0" baseline="0" dirty="0">
              <a:ln>
                <a:noFill/>
              </a:ln>
              <a:solidFill>
                <a:srgbClr val="000000"/>
              </a:solidFill>
              <a:effectLst/>
              <a:latin typeface="+mn-lt"/>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sv-SE" altLang="sv-SE" sz="1600" b="0" i="0" u="none" strike="noStrike" cap="none" normalizeH="0" baseline="0" dirty="0">
                <a:ln>
                  <a:noFill/>
                </a:ln>
                <a:solidFill>
                  <a:srgbClr val="000000"/>
                </a:solidFill>
                <a:effectLst/>
                <a:latin typeface="+mn-lt"/>
                <a:cs typeface="Open Sans" panose="020B0606030504020204" pitchFamily="34" charset="0"/>
              </a:rPr>
              <a:t>Makarnas gemensamma barn har rätt till arv först när båda föräldrar har dött.</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lang="sv-SE" altLang="sv-SE" sz="1600" dirty="0">
              <a:solidFill>
                <a:srgbClr val="000000"/>
              </a:solidFill>
              <a:latin typeface="+mn-lt"/>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sv-SE" altLang="sv-SE" sz="1600" b="0" i="0" u="none" strike="noStrike" cap="none" normalizeH="0" baseline="0" dirty="0">
              <a:ln>
                <a:noFill/>
              </a:ln>
              <a:solidFill>
                <a:srgbClr val="000000"/>
              </a:solidFill>
              <a:effectLst/>
              <a:latin typeface="+mn-lt"/>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600" b="0" i="0" u="none" strike="noStrike" cap="none" normalizeH="0" baseline="0" dirty="0">
              <a:ln>
                <a:noFill/>
              </a:ln>
              <a:solidFill>
                <a:schemeClr val="tx1"/>
              </a:solidFill>
              <a:effectLst/>
              <a:latin typeface="+mn-lt"/>
            </a:endParaRPr>
          </a:p>
        </p:txBody>
      </p:sp>
      <p:sp>
        <p:nvSpPr>
          <p:cNvPr id="4" name="Rectangle 2">
            <a:extLst>
              <a:ext uri="{FF2B5EF4-FFF2-40B4-BE49-F238E27FC236}">
                <a16:creationId xmlns:a16="http://schemas.microsoft.com/office/drawing/2014/main" id="{39E73B0A-C397-1BAC-7792-9A5BEB2B977E}"/>
              </a:ext>
            </a:extLst>
          </p:cNvPr>
          <p:cNvSpPr>
            <a:spLocks noChangeArrowheads="1"/>
          </p:cNvSpPr>
          <p:nvPr/>
        </p:nvSpPr>
        <p:spPr bwMode="auto">
          <a:xfrm>
            <a:off x="0" y="105489"/>
            <a:ext cx="1933543"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Först ska en bodelning göras.</a:t>
            </a:r>
          </a:p>
        </p:txBody>
      </p:sp>
      <p:sp>
        <p:nvSpPr>
          <p:cNvPr id="8" name="textruta 7">
            <a:extLst>
              <a:ext uri="{FF2B5EF4-FFF2-40B4-BE49-F238E27FC236}">
                <a16:creationId xmlns:a16="http://schemas.microsoft.com/office/drawing/2014/main" id="{2B701E90-692A-EAFE-A83B-29809AF5E94B}"/>
              </a:ext>
            </a:extLst>
          </p:cNvPr>
          <p:cNvSpPr txBox="1"/>
          <p:nvPr/>
        </p:nvSpPr>
        <p:spPr>
          <a:xfrm>
            <a:off x="6250355" y="2172036"/>
            <a:ext cx="5508326" cy="2308324"/>
          </a:xfrm>
          <a:prstGeom prst="rect">
            <a:avLst/>
          </a:prstGeom>
          <a:noFill/>
        </p:spPr>
        <p:txBody>
          <a:bodyPr wrap="square">
            <a:spAutoFit/>
          </a:bodyPr>
          <a:lstStyle/>
          <a:p>
            <a:pPr lvl="0"/>
            <a:r>
              <a:rPr lang="sv-SE" altLang="sv-SE" sz="1600" b="1" dirty="0">
                <a:solidFill>
                  <a:srgbClr val="000000"/>
                </a:solidFill>
                <a:cs typeface="Open Sans" panose="020B0606030504020204" pitchFamily="34" charset="0"/>
              </a:rPr>
              <a:t>Barn från tidigare förhållande</a:t>
            </a:r>
          </a:p>
          <a:p>
            <a:pPr lvl="0"/>
            <a:endParaRPr lang="sv-SE" altLang="sv-SE" sz="1600" b="1" dirty="0">
              <a:solidFill>
                <a:srgbClr val="000000"/>
              </a:solidFill>
              <a:cs typeface="Open Sans" panose="020B0606030504020204" pitchFamily="34" charset="0"/>
            </a:endParaRPr>
          </a:p>
          <a:p>
            <a:pPr lvl="0"/>
            <a:r>
              <a:rPr lang="sv-SE" altLang="sv-SE" sz="1600" dirty="0">
                <a:solidFill>
                  <a:srgbClr val="000000"/>
                </a:solidFill>
                <a:cs typeface="Open Sans" panose="020B0606030504020204" pitchFamily="34" charset="0"/>
              </a:rPr>
              <a:t>Särkullbarn till den avlidne har rätt att få ut sitt arv genast och behöver inte vänta tills styvföräldern har dött.</a:t>
            </a:r>
          </a:p>
          <a:p>
            <a:pPr lvl="0"/>
            <a:endParaRPr lang="sv-SE" altLang="sv-SE" sz="1600" dirty="0">
              <a:solidFill>
                <a:srgbClr val="000000"/>
              </a:solidFill>
              <a:cs typeface="Open Sans" panose="020B0606030504020204" pitchFamily="34" charset="0"/>
            </a:endParaRPr>
          </a:p>
          <a:p>
            <a:pPr lvl="0"/>
            <a:r>
              <a:rPr lang="sv-SE" altLang="sv-SE" sz="1600" dirty="0">
                <a:solidFill>
                  <a:srgbClr val="000000"/>
                </a:solidFill>
                <a:cs typeface="Open Sans" panose="020B0606030504020204" pitchFamily="34" charset="0"/>
              </a:rPr>
              <a:t>Barnet kan dock avstå från sin rätt till förmån för den efterlevande maken. I så fall får barnet rätt till </a:t>
            </a:r>
            <a:r>
              <a:rPr lang="sv-SE" altLang="sv-SE" sz="1600" dirty="0" err="1">
                <a:solidFill>
                  <a:srgbClr val="000000"/>
                </a:solidFill>
                <a:cs typeface="Open Sans" panose="020B0606030504020204" pitchFamily="34" charset="0"/>
              </a:rPr>
              <a:t>efterarv</a:t>
            </a:r>
            <a:r>
              <a:rPr lang="sv-SE" altLang="sv-SE" sz="1600" dirty="0">
                <a:solidFill>
                  <a:srgbClr val="000000"/>
                </a:solidFill>
                <a:cs typeface="Open Sans" panose="020B0606030504020204" pitchFamily="34" charset="0"/>
              </a:rPr>
              <a:t> vid den efterlevande makens död på samma sätt som gemensamma bröstarvingar.</a:t>
            </a:r>
            <a:endParaRPr lang="sv-SE" altLang="sv-SE" sz="1600" dirty="0"/>
          </a:p>
        </p:txBody>
      </p:sp>
    </p:spTree>
    <p:extLst>
      <p:ext uri="{BB962C8B-B14F-4D97-AF65-F5344CB8AC3E}">
        <p14:creationId xmlns:p14="http://schemas.microsoft.com/office/powerpoint/2010/main" val="3627914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18</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6" name="Bildobjekt 15" descr="En bild som visar text, clipart&#10;&#10;Automatiskt genererad beskrivning">
            <a:extLst>
              <a:ext uri="{FF2B5EF4-FFF2-40B4-BE49-F238E27FC236}">
                <a16:creationId xmlns:a16="http://schemas.microsoft.com/office/drawing/2014/main" id="{F30BF710-C06D-476B-B37B-C88208A5A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17" name="textruta 16">
            <a:extLst>
              <a:ext uri="{FF2B5EF4-FFF2-40B4-BE49-F238E27FC236}">
                <a16:creationId xmlns:a16="http://schemas.microsoft.com/office/drawing/2014/main" id="{99E105DE-0A24-4273-A54C-0E3A60631E3A}"/>
              </a:ext>
            </a:extLst>
          </p:cNvPr>
          <p:cNvSpPr txBox="1"/>
          <p:nvPr/>
        </p:nvSpPr>
        <p:spPr>
          <a:xfrm>
            <a:off x="4126255" y="693158"/>
            <a:ext cx="4248200" cy="707886"/>
          </a:xfrm>
          <a:prstGeom prst="rect">
            <a:avLst/>
          </a:prstGeom>
          <a:noFill/>
        </p:spPr>
        <p:txBody>
          <a:bodyPr wrap="square">
            <a:spAutoFit/>
          </a:bodyPr>
          <a:lstStyle/>
          <a:p>
            <a:r>
              <a:rPr kumimoji="0" lang="sv-SE" sz="4000" b="1" i="0" u="none" strike="noStrike" kern="1200" cap="none" spc="-50" normalizeH="0" baseline="0" noProof="0" dirty="0">
                <a:ln>
                  <a:noFill/>
                </a:ln>
                <a:solidFill>
                  <a:srgbClr val="000000">
                    <a:lumMod val="75000"/>
                    <a:lumOff val="25000"/>
                  </a:srgbClr>
                </a:solidFill>
                <a:effectLst/>
                <a:uLnTx/>
                <a:uFillTx/>
                <a:ea typeface="+mj-ea"/>
                <a:cs typeface="Calibri Light"/>
              </a:rPr>
              <a:t>Arv och testamente</a:t>
            </a:r>
            <a:endParaRPr lang="sv-SE" sz="4000" dirty="0"/>
          </a:p>
        </p:txBody>
      </p:sp>
      <p:sp>
        <p:nvSpPr>
          <p:cNvPr id="3" name="textruta 2">
            <a:extLst>
              <a:ext uri="{FF2B5EF4-FFF2-40B4-BE49-F238E27FC236}">
                <a16:creationId xmlns:a16="http://schemas.microsoft.com/office/drawing/2014/main" id="{6516A116-C16F-4908-E8A2-EA4B59C31B9A}"/>
              </a:ext>
            </a:extLst>
          </p:cNvPr>
          <p:cNvSpPr txBox="1"/>
          <p:nvPr/>
        </p:nvSpPr>
        <p:spPr>
          <a:xfrm>
            <a:off x="1096077" y="2614527"/>
            <a:ext cx="4999923" cy="2339102"/>
          </a:xfrm>
          <a:prstGeom prst="rect">
            <a:avLst/>
          </a:prstGeom>
          <a:noFill/>
        </p:spPr>
        <p:txBody>
          <a:bodyPr wrap="square">
            <a:spAutoFit/>
          </a:bodyPr>
          <a:lstStyle/>
          <a:p>
            <a:pPr algn="l"/>
            <a:r>
              <a:rPr lang="sv-SE" sz="1600" b="1" i="0" dirty="0">
                <a:solidFill>
                  <a:srgbClr val="000000"/>
                </a:solidFill>
                <a:effectLst/>
                <a:latin typeface="Open Sans" panose="020B0606030504020204" pitchFamily="34" charset="0"/>
              </a:rPr>
              <a:t>Barn har alltid rätt till sin laglott</a:t>
            </a:r>
          </a:p>
          <a:p>
            <a:pPr algn="l"/>
            <a:endParaRPr lang="sv-SE" sz="1600" b="1" i="0" dirty="0">
              <a:solidFill>
                <a:srgbClr val="000000"/>
              </a:solidFill>
              <a:effectLst/>
              <a:latin typeface="Open Sans" panose="020B0606030504020204" pitchFamily="34" charset="0"/>
            </a:endParaRPr>
          </a:p>
          <a:p>
            <a:pPr algn="l"/>
            <a:r>
              <a:rPr lang="sv-SE" sz="1600" b="0" i="0" dirty="0">
                <a:solidFill>
                  <a:srgbClr val="000000"/>
                </a:solidFill>
                <a:effectLst/>
                <a:latin typeface="Open Sans" panose="020B0606030504020204" pitchFamily="34" charset="0"/>
              </a:rPr>
              <a:t>Bröstarvingar (barn) har alltid </a:t>
            </a:r>
            <a:r>
              <a:rPr lang="sv-SE" sz="1600" dirty="0">
                <a:solidFill>
                  <a:srgbClr val="000000"/>
                </a:solidFill>
                <a:latin typeface="Open Sans" panose="020B0606030504020204" pitchFamily="34" charset="0"/>
              </a:rPr>
              <a:t>rätt till hälften av arvslotten. </a:t>
            </a:r>
          </a:p>
          <a:p>
            <a:pPr algn="l"/>
            <a:endParaRPr lang="sv-SE" sz="1600" b="0" i="0" dirty="0">
              <a:solidFill>
                <a:srgbClr val="000000"/>
              </a:solidFill>
              <a:effectLst/>
              <a:latin typeface="Open Sans" panose="020B0606030504020204" pitchFamily="34" charset="0"/>
            </a:endParaRPr>
          </a:p>
          <a:p>
            <a:pPr algn="l"/>
            <a:r>
              <a:rPr lang="sv-SE" sz="1600" dirty="0">
                <a:solidFill>
                  <a:srgbClr val="000000"/>
                </a:solidFill>
                <a:latin typeface="Open Sans" panose="020B0606030504020204" pitchFamily="34" charset="0"/>
              </a:rPr>
              <a:t>Exempel: om det finns två barn har varje barn rätt till 25 % av arvet. Resten kan testamenteras på valfritt sätt. </a:t>
            </a:r>
          </a:p>
          <a:p>
            <a:pPr algn="l"/>
            <a:endParaRPr lang="sv-SE" sz="16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69614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19</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B3A86F88-6A3E-4E38-8C77-9CDF16E9C346}"/>
              </a:ext>
            </a:extLst>
          </p:cNvPr>
          <p:cNvSpPr txBox="1">
            <a:spLocks/>
          </p:cNvSpPr>
          <p:nvPr/>
        </p:nvSpPr>
        <p:spPr>
          <a:xfrm>
            <a:off x="903881" y="1997801"/>
            <a:ext cx="6204454" cy="378355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70000"/>
              </a:lnSpc>
            </a:pPr>
            <a:endParaRPr lang="sv-SE" sz="2800" dirty="0">
              <a:cs typeface="Calibri"/>
            </a:endParaRPr>
          </a:p>
        </p:txBody>
      </p:sp>
      <p:sp>
        <p:nvSpPr>
          <p:cNvPr id="8" name="textruta 7">
            <a:extLst>
              <a:ext uri="{FF2B5EF4-FFF2-40B4-BE49-F238E27FC236}">
                <a16:creationId xmlns:a16="http://schemas.microsoft.com/office/drawing/2014/main" id="{DE93E0AC-48DC-4A3C-9F37-F675EFFD6E12}"/>
              </a:ext>
            </a:extLst>
          </p:cNvPr>
          <p:cNvSpPr txBox="1"/>
          <p:nvPr/>
        </p:nvSpPr>
        <p:spPr>
          <a:xfrm>
            <a:off x="1739757" y="2545833"/>
            <a:ext cx="4356243" cy="461665"/>
          </a:xfrm>
          <a:prstGeom prst="rect">
            <a:avLst/>
          </a:prstGeom>
          <a:noFill/>
        </p:spPr>
        <p:txBody>
          <a:bodyPr wrap="square" rtlCol="0">
            <a:spAutoFit/>
          </a:bodyPr>
          <a:lstStyle/>
          <a:p>
            <a:r>
              <a:rPr lang="sv-SE" sz="2400" b="1" dirty="0"/>
              <a:t>Tack!</a:t>
            </a:r>
          </a:p>
        </p:txBody>
      </p:sp>
      <p:sp>
        <p:nvSpPr>
          <p:cNvPr id="9" name="textruta 8">
            <a:extLst>
              <a:ext uri="{FF2B5EF4-FFF2-40B4-BE49-F238E27FC236}">
                <a16:creationId xmlns:a16="http://schemas.microsoft.com/office/drawing/2014/main" id="{040D80DA-9D64-490E-98C3-2E3D62549AFB}"/>
              </a:ext>
            </a:extLst>
          </p:cNvPr>
          <p:cNvSpPr txBox="1"/>
          <p:nvPr/>
        </p:nvSpPr>
        <p:spPr>
          <a:xfrm>
            <a:off x="1772755" y="3512007"/>
            <a:ext cx="3851868" cy="1631216"/>
          </a:xfrm>
          <a:prstGeom prst="rect">
            <a:avLst/>
          </a:prstGeom>
          <a:noFill/>
        </p:spPr>
        <p:txBody>
          <a:bodyPr wrap="square" rtlCol="0">
            <a:spAutoFit/>
          </a:bodyPr>
          <a:lstStyle/>
          <a:p>
            <a:r>
              <a:rPr lang="sv-SE" sz="2000" dirty="0"/>
              <a:t>Julia Henriksson</a:t>
            </a:r>
          </a:p>
          <a:p>
            <a:r>
              <a:rPr lang="sv-SE" sz="2000" dirty="0"/>
              <a:t>Förbundsjurist riksförbundet FUB</a:t>
            </a:r>
          </a:p>
          <a:p>
            <a:r>
              <a:rPr lang="sv-SE" sz="2000" dirty="0">
                <a:hlinkClick r:id="rId3"/>
              </a:rPr>
              <a:t>www.fub.se</a:t>
            </a:r>
            <a:r>
              <a:rPr lang="sv-SE" sz="2000" dirty="0"/>
              <a:t> </a:t>
            </a:r>
          </a:p>
          <a:p>
            <a:r>
              <a:rPr lang="sv-SE" sz="2000" dirty="0">
                <a:hlinkClick r:id="rId4"/>
              </a:rPr>
              <a:t>julia.henriksson@fub.se</a:t>
            </a:r>
            <a:r>
              <a:rPr lang="sv-SE" sz="2000" dirty="0"/>
              <a:t> </a:t>
            </a:r>
          </a:p>
          <a:p>
            <a:endParaRPr lang="sv-SE" sz="2000" dirty="0"/>
          </a:p>
        </p:txBody>
      </p:sp>
      <p:pic>
        <p:nvPicPr>
          <p:cNvPr id="10" name="Bildobjekt 9" descr="En bild som visar text, clipart&#10;&#10;Automatiskt genererad beskrivning">
            <a:extLst>
              <a:ext uri="{FF2B5EF4-FFF2-40B4-BE49-F238E27FC236}">
                <a16:creationId xmlns:a16="http://schemas.microsoft.com/office/drawing/2014/main" id="{9D85440E-BEC8-4A6E-92CB-EACBCBCB3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Tree>
    <p:extLst>
      <p:ext uri="{BB962C8B-B14F-4D97-AF65-F5344CB8AC3E}">
        <p14:creationId xmlns:p14="http://schemas.microsoft.com/office/powerpoint/2010/main" val="11597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2</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B3A86F88-6A3E-4E38-8C77-9CDF16E9C346}"/>
              </a:ext>
            </a:extLst>
          </p:cNvPr>
          <p:cNvSpPr txBox="1">
            <a:spLocks/>
          </p:cNvSpPr>
          <p:nvPr/>
        </p:nvSpPr>
        <p:spPr>
          <a:xfrm>
            <a:off x="2208944" y="1916737"/>
            <a:ext cx="6204454" cy="378355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70000"/>
              </a:lnSpc>
            </a:pPr>
            <a:endParaRPr lang="sv-SE" sz="2800" dirty="0">
              <a:cs typeface="Calibri"/>
            </a:endParaRPr>
          </a:p>
        </p:txBody>
      </p:sp>
      <p:sp>
        <p:nvSpPr>
          <p:cNvPr id="14" name="textruta 13">
            <a:extLst>
              <a:ext uri="{FF2B5EF4-FFF2-40B4-BE49-F238E27FC236}">
                <a16:creationId xmlns:a16="http://schemas.microsoft.com/office/drawing/2014/main" id="{DED5E0F0-877F-4D20-BC53-1CE19F92EF5C}"/>
              </a:ext>
            </a:extLst>
          </p:cNvPr>
          <p:cNvSpPr txBox="1"/>
          <p:nvPr/>
        </p:nvSpPr>
        <p:spPr>
          <a:xfrm>
            <a:off x="5059743" y="460764"/>
            <a:ext cx="2072514" cy="707886"/>
          </a:xfrm>
          <a:prstGeom prst="rect">
            <a:avLst/>
          </a:prstGeom>
          <a:noFill/>
        </p:spPr>
        <p:txBody>
          <a:bodyPr wrap="square">
            <a:spAutoFit/>
          </a:bodyPr>
          <a:lstStyle/>
          <a:p>
            <a:r>
              <a:rPr kumimoji="0" lang="sv-SE" sz="4000" i="0" u="none" strike="noStrike" kern="1200" cap="none" spc="-50" normalizeH="0" baseline="0" noProof="0" dirty="0">
                <a:ln>
                  <a:noFill/>
                </a:ln>
                <a:solidFill>
                  <a:srgbClr val="000000">
                    <a:lumMod val="75000"/>
                    <a:lumOff val="25000"/>
                  </a:srgbClr>
                </a:solidFill>
                <a:effectLst/>
                <a:uLnTx/>
                <a:uFillTx/>
                <a:latin typeface="+mj-lt"/>
                <a:ea typeface="+mj-ea"/>
                <a:cs typeface="Calibri Light"/>
              </a:rPr>
              <a:t>God man </a:t>
            </a:r>
            <a:endParaRPr lang="sv-SE" sz="4000" dirty="0">
              <a:latin typeface="+mj-lt"/>
            </a:endParaRPr>
          </a:p>
        </p:txBody>
      </p:sp>
      <p:pic>
        <p:nvPicPr>
          <p:cNvPr id="15" name="Bildobjekt 14" descr="En bild som visar text, clipart&#10;&#10;Automatiskt genererad beskrivning">
            <a:extLst>
              <a:ext uri="{FF2B5EF4-FFF2-40B4-BE49-F238E27FC236}">
                <a16:creationId xmlns:a16="http://schemas.microsoft.com/office/drawing/2014/main" id="{C91302B9-4E65-449E-9019-2F0556130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3" name="textruta 2">
            <a:extLst>
              <a:ext uri="{FF2B5EF4-FFF2-40B4-BE49-F238E27FC236}">
                <a16:creationId xmlns:a16="http://schemas.microsoft.com/office/drawing/2014/main" id="{0A5C1D67-C7E5-4C5B-86ED-077BCB2D6CD5}"/>
              </a:ext>
            </a:extLst>
          </p:cNvPr>
          <p:cNvSpPr txBox="1"/>
          <p:nvPr/>
        </p:nvSpPr>
        <p:spPr>
          <a:xfrm>
            <a:off x="2208944" y="2158838"/>
            <a:ext cx="6421398" cy="39130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2400" dirty="0"/>
              <a:t>Frivillig insats</a:t>
            </a:r>
          </a:p>
          <a:p>
            <a:pPr marL="285750" indent="-285750">
              <a:lnSpc>
                <a:spcPct val="150000"/>
              </a:lnSpc>
              <a:buFont typeface="Arial" panose="020B0604020202020204" pitchFamily="34" charset="0"/>
              <a:buChar char="•"/>
            </a:pPr>
            <a:r>
              <a:rPr lang="sv-SE" sz="2400" dirty="0"/>
              <a:t>Den gode mannen behöver huvudmannens samtycke </a:t>
            </a:r>
          </a:p>
          <a:p>
            <a:pPr marL="285750" indent="-285750">
              <a:lnSpc>
                <a:spcPct val="150000"/>
              </a:lnSpc>
              <a:buFont typeface="Arial" panose="020B0604020202020204" pitchFamily="34" charset="0"/>
              <a:buChar char="•"/>
            </a:pPr>
            <a:r>
              <a:rPr lang="sv-SE" sz="2400" dirty="0"/>
              <a:t>Om huvudmannen inte kan framföra sin vilja ska gode mannen handla på det sätt den anser är bäst för huvudmannen</a:t>
            </a:r>
          </a:p>
          <a:p>
            <a:pPr marL="285750" indent="-285750">
              <a:lnSpc>
                <a:spcPct val="150000"/>
              </a:lnSpc>
              <a:buFont typeface="Arial" panose="020B0604020202020204" pitchFamily="34" charset="0"/>
              <a:buChar char="•"/>
            </a:pPr>
            <a:r>
              <a:rPr lang="sv-SE" sz="2400" dirty="0">
                <a:hlinkClick r:id="rId4"/>
              </a:rPr>
              <a:t>Hur man ansöker om god man</a:t>
            </a:r>
            <a:endParaRPr lang="sv-SE" sz="2400" dirty="0"/>
          </a:p>
        </p:txBody>
      </p:sp>
    </p:spTree>
    <p:extLst>
      <p:ext uri="{BB962C8B-B14F-4D97-AF65-F5344CB8AC3E}">
        <p14:creationId xmlns:p14="http://schemas.microsoft.com/office/powerpoint/2010/main" val="300440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3</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B3A86F88-6A3E-4E38-8C77-9CDF16E9C346}"/>
              </a:ext>
            </a:extLst>
          </p:cNvPr>
          <p:cNvSpPr txBox="1">
            <a:spLocks/>
          </p:cNvSpPr>
          <p:nvPr/>
        </p:nvSpPr>
        <p:spPr>
          <a:xfrm>
            <a:off x="2208944" y="1916737"/>
            <a:ext cx="6204454" cy="378355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70000"/>
              </a:lnSpc>
            </a:pPr>
            <a:endParaRPr lang="sv-SE" sz="2800" dirty="0">
              <a:cs typeface="Calibri"/>
            </a:endParaRPr>
          </a:p>
        </p:txBody>
      </p:sp>
      <p:sp>
        <p:nvSpPr>
          <p:cNvPr id="14" name="textruta 13">
            <a:extLst>
              <a:ext uri="{FF2B5EF4-FFF2-40B4-BE49-F238E27FC236}">
                <a16:creationId xmlns:a16="http://schemas.microsoft.com/office/drawing/2014/main" id="{DED5E0F0-877F-4D20-BC53-1CE19F92EF5C}"/>
              </a:ext>
            </a:extLst>
          </p:cNvPr>
          <p:cNvSpPr txBox="1"/>
          <p:nvPr/>
        </p:nvSpPr>
        <p:spPr>
          <a:xfrm>
            <a:off x="5228302" y="492662"/>
            <a:ext cx="2242635" cy="707886"/>
          </a:xfrm>
          <a:prstGeom prst="rect">
            <a:avLst/>
          </a:prstGeom>
          <a:noFill/>
        </p:spPr>
        <p:txBody>
          <a:bodyPr wrap="square">
            <a:spAutoFit/>
          </a:bodyPr>
          <a:lstStyle/>
          <a:p>
            <a:r>
              <a:rPr kumimoji="0" lang="sv-SE" sz="4000" i="0" u="none" strike="noStrike" kern="1200" cap="none" spc="-50" normalizeH="0" baseline="0" noProof="0" dirty="0">
                <a:ln>
                  <a:noFill/>
                </a:ln>
                <a:solidFill>
                  <a:srgbClr val="000000">
                    <a:lumMod val="75000"/>
                    <a:lumOff val="25000"/>
                  </a:srgbClr>
                </a:solidFill>
                <a:effectLst/>
                <a:uLnTx/>
                <a:uFillTx/>
                <a:latin typeface="+mj-lt"/>
                <a:ea typeface="+mj-ea"/>
                <a:cs typeface="Calibri Light"/>
              </a:rPr>
              <a:t>Förvaltare</a:t>
            </a:r>
            <a:endParaRPr lang="sv-SE" sz="4000" dirty="0">
              <a:latin typeface="+mj-lt"/>
            </a:endParaRPr>
          </a:p>
        </p:txBody>
      </p:sp>
      <p:pic>
        <p:nvPicPr>
          <p:cNvPr id="15" name="Bildobjekt 14" descr="En bild som visar text, clipart&#10;&#10;Automatiskt genererad beskrivning">
            <a:extLst>
              <a:ext uri="{FF2B5EF4-FFF2-40B4-BE49-F238E27FC236}">
                <a16:creationId xmlns:a16="http://schemas.microsoft.com/office/drawing/2014/main" id="{C91302B9-4E65-449E-9019-2F0556130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4" name="textruta 3">
            <a:extLst>
              <a:ext uri="{FF2B5EF4-FFF2-40B4-BE49-F238E27FC236}">
                <a16:creationId xmlns:a16="http://schemas.microsoft.com/office/drawing/2014/main" id="{88B0C38E-184F-497F-98DA-AB80D6FD40E0}"/>
              </a:ext>
            </a:extLst>
          </p:cNvPr>
          <p:cNvSpPr txBox="1"/>
          <p:nvPr/>
        </p:nvSpPr>
        <p:spPr>
          <a:xfrm>
            <a:off x="2208944" y="1990604"/>
            <a:ext cx="6677246" cy="39130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2400" dirty="0"/>
              <a:t>Tvångsåtgärd</a:t>
            </a:r>
          </a:p>
          <a:p>
            <a:pPr marL="285750" indent="-285750">
              <a:lnSpc>
                <a:spcPct val="150000"/>
              </a:lnSpc>
              <a:buFont typeface="Arial" panose="020B0604020202020204" pitchFamily="34" charset="0"/>
              <a:buChar char="•"/>
            </a:pPr>
            <a:r>
              <a:rPr lang="sv-SE" sz="2400" dirty="0"/>
              <a:t>Bara när ett godmanskap inte är en tillräcklig hjälp</a:t>
            </a:r>
          </a:p>
          <a:p>
            <a:pPr marL="285750" indent="-285750">
              <a:lnSpc>
                <a:spcPct val="150000"/>
              </a:lnSpc>
              <a:buFont typeface="Arial" panose="020B0604020202020204" pitchFamily="34" charset="0"/>
              <a:buChar char="•"/>
            </a:pPr>
            <a:r>
              <a:rPr lang="sv-SE" sz="2400" dirty="0"/>
              <a:t>Huvudmannen har inte rätt att ingå avtal eller ta ut pengar från sitt bankkonto</a:t>
            </a:r>
          </a:p>
          <a:p>
            <a:pPr marL="285750" indent="-285750">
              <a:lnSpc>
                <a:spcPct val="150000"/>
              </a:lnSpc>
              <a:buFont typeface="Arial" panose="020B0604020202020204" pitchFamily="34" charset="0"/>
              <a:buChar char="•"/>
            </a:pPr>
            <a:r>
              <a:rPr lang="sv-SE" sz="2400" dirty="0"/>
              <a:t>En förvaltare bestämmer åt huvudmannen men ska i den utsträckning det går samarbeta med huvudmannen</a:t>
            </a:r>
          </a:p>
        </p:txBody>
      </p:sp>
    </p:spTree>
    <p:extLst>
      <p:ext uri="{BB962C8B-B14F-4D97-AF65-F5344CB8AC3E}">
        <p14:creationId xmlns:p14="http://schemas.microsoft.com/office/powerpoint/2010/main" val="94380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4</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B3A86F88-6A3E-4E38-8C77-9CDF16E9C346}"/>
              </a:ext>
            </a:extLst>
          </p:cNvPr>
          <p:cNvSpPr txBox="1">
            <a:spLocks/>
          </p:cNvSpPr>
          <p:nvPr/>
        </p:nvSpPr>
        <p:spPr>
          <a:xfrm>
            <a:off x="2208944" y="1916737"/>
            <a:ext cx="6204454" cy="378355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70000"/>
              </a:lnSpc>
            </a:pPr>
            <a:endParaRPr lang="sv-SE" sz="2800" dirty="0">
              <a:cs typeface="Calibri"/>
            </a:endParaRPr>
          </a:p>
        </p:txBody>
      </p:sp>
      <p:sp>
        <p:nvSpPr>
          <p:cNvPr id="14" name="textruta 13">
            <a:extLst>
              <a:ext uri="{FF2B5EF4-FFF2-40B4-BE49-F238E27FC236}">
                <a16:creationId xmlns:a16="http://schemas.microsoft.com/office/drawing/2014/main" id="{DED5E0F0-877F-4D20-BC53-1CE19F92EF5C}"/>
              </a:ext>
            </a:extLst>
          </p:cNvPr>
          <p:cNvSpPr txBox="1"/>
          <p:nvPr/>
        </p:nvSpPr>
        <p:spPr>
          <a:xfrm>
            <a:off x="3716134" y="498562"/>
            <a:ext cx="4326617" cy="707886"/>
          </a:xfrm>
          <a:prstGeom prst="rect">
            <a:avLst/>
          </a:prstGeom>
          <a:noFill/>
        </p:spPr>
        <p:txBody>
          <a:bodyPr wrap="square">
            <a:spAutoFit/>
          </a:bodyPr>
          <a:lstStyle/>
          <a:p>
            <a:r>
              <a:rPr lang="en-GB" sz="4000" spc="-50" dirty="0">
                <a:solidFill>
                  <a:srgbClr val="000000">
                    <a:lumMod val="75000"/>
                    <a:lumOff val="25000"/>
                  </a:srgbClr>
                </a:solidFill>
                <a:latin typeface="+mj-lt"/>
                <a:ea typeface="+mj-ea"/>
                <a:cs typeface="Calibri Light"/>
              </a:rPr>
              <a:t>U</a:t>
            </a:r>
            <a:r>
              <a:rPr lang="sv-SE" sz="4000" spc="-50" dirty="0" err="1">
                <a:solidFill>
                  <a:srgbClr val="000000">
                    <a:lumMod val="75000"/>
                    <a:lumOff val="25000"/>
                  </a:srgbClr>
                </a:solidFill>
                <a:latin typeface="+mj-lt"/>
                <a:ea typeface="+mj-ea"/>
                <a:cs typeface="Calibri Light"/>
              </a:rPr>
              <a:t>ppdragets</a:t>
            </a:r>
            <a:r>
              <a:rPr lang="sv-SE" sz="4000" spc="-50" dirty="0">
                <a:solidFill>
                  <a:srgbClr val="000000">
                    <a:lumMod val="75000"/>
                    <a:lumOff val="25000"/>
                  </a:srgbClr>
                </a:solidFill>
                <a:latin typeface="+mj-lt"/>
                <a:ea typeface="+mj-ea"/>
                <a:cs typeface="Calibri Light"/>
              </a:rPr>
              <a:t> tre delar</a:t>
            </a:r>
            <a:endParaRPr lang="sv-SE" sz="4000" dirty="0">
              <a:latin typeface="+mj-lt"/>
            </a:endParaRPr>
          </a:p>
        </p:txBody>
      </p:sp>
      <p:pic>
        <p:nvPicPr>
          <p:cNvPr id="15" name="Bildobjekt 14" descr="En bild som visar text, clipart&#10;&#10;Automatiskt genererad beskrivning">
            <a:extLst>
              <a:ext uri="{FF2B5EF4-FFF2-40B4-BE49-F238E27FC236}">
                <a16:creationId xmlns:a16="http://schemas.microsoft.com/office/drawing/2014/main" id="{C91302B9-4E65-449E-9019-2F0556130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pic>
        <p:nvPicPr>
          <p:cNvPr id="2" name="Bildobjekt 1">
            <a:extLst>
              <a:ext uri="{FF2B5EF4-FFF2-40B4-BE49-F238E27FC236}">
                <a16:creationId xmlns:a16="http://schemas.microsoft.com/office/drawing/2014/main" id="{0FE1DFF4-EF6E-4338-B03F-A2C2DB31E5DA}"/>
              </a:ext>
            </a:extLst>
          </p:cNvPr>
          <p:cNvPicPr>
            <a:picLocks noChangeAspect="1"/>
          </p:cNvPicPr>
          <p:nvPr/>
        </p:nvPicPr>
        <p:blipFill>
          <a:blip r:embed="rId4"/>
          <a:stretch>
            <a:fillRect/>
          </a:stretch>
        </p:blipFill>
        <p:spPr>
          <a:xfrm>
            <a:off x="1775831" y="1916737"/>
            <a:ext cx="8207225" cy="3658580"/>
          </a:xfrm>
          <a:prstGeom prst="rect">
            <a:avLst/>
          </a:prstGeom>
        </p:spPr>
      </p:pic>
    </p:spTree>
    <p:extLst>
      <p:ext uri="{BB962C8B-B14F-4D97-AF65-F5344CB8AC3E}">
        <p14:creationId xmlns:p14="http://schemas.microsoft.com/office/powerpoint/2010/main" val="195462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5</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B3A86F88-6A3E-4E38-8C77-9CDF16E9C346}"/>
              </a:ext>
            </a:extLst>
          </p:cNvPr>
          <p:cNvSpPr txBox="1">
            <a:spLocks/>
          </p:cNvSpPr>
          <p:nvPr/>
        </p:nvSpPr>
        <p:spPr>
          <a:xfrm>
            <a:off x="2208944" y="1916737"/>
            <a:ext cx="6204454" cy="378355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70000"/>
              </a:lnSpc>
            </a:pPr>
            <a:endParaRPr lang="sv-SE" sz="2800" dirty="0">
              <a:cs typeface="Calibri"/>
            </a:endParaRPr>
          </a:p>
        </p:txBody>
      </p:sp>
      <p:sp>
        <p:nvSpPr>
          <p:cNvPr id="14" name="textruta 13">
            <a:extLst>
              <a:ext uri="{FF2B5EF4-FFF2-40B4-BE49-F238E27FC236}">
                <a16:creationId xmlns:a16="http://schemas.microsoft.com/office/drawing/2014/main" id="{DED5E0F0-877F-4D20-BC53-1CE19F92EF5C}"/>
              </a:ext>
            </a:extLst>
          </p:cNvPr>
          <p:cNvSpPr txBox="1"/>
          <p:nvPr/>
        </p:nvSpPr>
        <p:spPr>
          <a:xfrm>
            <a:off x="3403253" y="498562"/>
            <a:ext cx="5385493" cy="707886"/>
          </a:xfrm>
          <a:prstGeom prst="rect">
            <a:avLst/>
          </a:prstGeom>
          <a:noFill/>
        </p:spPr>
        <p:txBody>
          <a:bodyPr wrap="square">
            <a:spAutoFit/>
          </a:bodyPr>
          <a:lstStyle/>
          <a:p>
            <a:r>
              <a:rPr lang="en-GB" sz="4000" spc="-50" dirty="0" err="1">
                <a:solidFill>
                  <a:srgbClr val="000000">
                    <a:lumMod val="75000"/>
                    <a:lumOff val="25000"/>
                  </a:srgbClr>
                </a:solidFill>
                <a:latin typeface="+mj-lt"/>
                <a:ea typeface="+mj-ea"/>
                <a:cs typeface="Calibri Light"/>
              </a:rPr>
              <a:t>Sörja</a:t>
            </a:r>
            <a:r>
              <a:rPr lang="en-GB" sz="4000" spc="-50" dirty="0">
                <a:solidFill>
                  <a:srgbClr val="000000">
                    <a:lumMod val="75000"/>
                    <a:lumOff val="25000"/>
                  </a:srgbClr>
                </a:solidFill>
                <a:latin typeface="+mj-lt"/>
                <a:ea typeface="+mj-ea"/>
                <a:cs typeface="Calibri Light"/>
              </a:rPr>
              <a:t> för person</a:t>
            </a:r>
            <a:endParaRPr lang="sv-SE" sz="4000" dirty="0">
              <a:latin typeface="+mj-lt"/>
            </a:endParaRPr>
          </a:p>
        </p:txBody>
      </p:sp>
      <p:pic>
        <p:nvPicPr>
          <p:cNvPr id="15" name="Bildobjekt 14" descr="En bild som visar text, clipart&#10;&#10;Automatiskt genererad beskrivning">
            <a:extLst>
              <a:ext uri="{FF2B5EF4-FFF2-40B4-BE49-F238E27FC236}">
                <a16:creationId xmlns:a16="http://schemas.microsoft.com/office/drawing/2014/main" id="{C91302B9-4E65-449E-9019-2F0556130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pic>
        <p:nvPicPr>
          <p:cNvPr id="10" name="Bildobjekt 9">
            <a:extLst>
              <a:ext uri="{FF2B5EF4-FFF2-40B4-BE49-F238E27FC236}">
                <a16:creationId xmlns:a16="http://schemas.microsoft.com/office/drawing/2014/main" id="{8A0B8D35-1741-47F8-B538-BB55A41CA05F}"/>
              </a:ext>
            </a:extLst>
          </p:cNvPr>
          <p:cNvPicPr>
            <a:picLocks noChangeAspect="1"/>
          </p:cNvPicPr>
          <p:nvPr/>
        </p:nvPicPr>
        <p:blipFill rotWithShape="1">
          <a:blip r:embed="rId4"/>
          <a:srcRect l="34726" t="22464" r="33589" b="13858"/>
          <a:stretch/>
        </p:blipFill>
        <p:spPr bwMode="auto">
          <a:xfrm>
            <a:off x="1935511" y="1752078"/>
            <a:ext cx="3375660" cy="3816423"/>
          </a:xfrm>
          <a:prstGeom prst="rect">
            <a:avLst/>
          </a:prstGeom>
          <a:ln>
            <a:noFill/>
          </a:ln>
          <a:extLst>
            <a:ext uri="{53640926-AAD7-44D8-BBD7-CCE9431645EC}">
              <a14:shadowObscured xmlns:a14="http://schemas.microsoft.com/office/drawing/2010/main"/>
            </a:ext>
          </a:extLst>
        </p:spPr>
      </p:pic>
      <p:sp>
        <p:nvSpPr>
          <p:cNvPr id="4" name="textruta 3">
            <a:extLst>
              <a:ext uri="{FF2B5EF4-FFF2-40B4-BE49-F238E27FC236}">
                <a16:creationId xmlns:a16="http://schemas.microsoft.com/office/drawing/2014/main" id="{7CE6F7C7-A691-424E-A59B-CBE83AB4E2C8}"/>
              </a:ext>
            </a:extLst>
          </p:cNvPr>
          <p:cNvSpPr txBox="1"/>
          <p:nvPr/>
        </p:nvSpPr>
        <p:spPr>
          <a:xfrm>
            <a:off x="7801156" y="2037952"/>
            <a:ext cx="2455333" cy="923330"/>
          </a:xfrm>
          <a:prstGeom prst="rect">
            <a:avLst/>
          </a:prstGeom>
          <a:noFill/>
          <a:ln>
            <a:solidFill>
              <a:schemeClr val="tx1"/>
            </a:solidFill>
          </a:ln>
        </p:spPr>
        <p:txBody>
          <a:bodyPr wrap="square" rtlCol="0">
            <a:spAutoFit/>
          </a:bodyPr>
          <a:lstStyle/>
          <a:p>
            <a:r>
              <a:rPr lang="sv-SE" dirty="0"/>
              <a:t>Från materialet </a:t>
            </a:r>
            <a:r>
              <a:rPr lang="sv-SE" dirty="0">
                <a:hlinkClick r:id="rId5"/>
              </a:rPr>
              <a:t>Rollkoll</a:t>
            </a:r>
            <a:r>
              <a:rPr lang="sv-SE" dirty="0"/>
              <a:t> (Riksförbundet Frivilliga Samhällsarbetare)</a:t>
            </a:r>
          </a:p>
        </p:txBody>
      </p:sp>
      <p:pic>
        <p:nvPicPr>
          <p:cNvPr id="12" name="Picture 10" descr="Bildresultat fÃ¶r rollkoll rfs">
            <a:extLst>
              <a:ext uri="{FF2B5EF4-FFF2-40B4-BE49-F238E27FC236}">
                <a16:creationId xmlns:a16="http://schemas.microsoft.com/office/drawing/2014/main" id="{0801508C-9DE6-40A0-9356-0CAA2B318F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5221" y="3114374"/>
            <a:ext cx="2069384" cy="1665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23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6</a:t>
            </a:r>
          </a:p>
        </p:txBody>
      </p:sp>
      <p:sp>
        <p:nvSpPr>
          <p:cNvPr id="10" name="textruta 9">
            <a:extLst>
              <a:ext uri="{FF2B5EF4-FFF2-40B4-BE49-F238E27FC236}">
                <a16:creationId xmlns:a16="http://schemas.microsoft.com/office/drawing/2014/main" id="{BCF04782-2108-42CC-9F1B-6EEC71A0BCC5}"/>
              </a:ext>
            </a:extLst>
          </p:cNvPr>
          <p:cNvSpPr txBox="1"/>
          <p:nvPr/>
        </p:nvSpPr>
        <p:spPr>
          <a:xfrm>
            <a:off x="4194212" y="805000"/>
            <a:ext cx="4310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sv-SE" sz="2800" b="1" dirty="0">
                <a:latin typeface="+mj-lt"/>
              </a:rPr>
              <a:t>Fullmakt i stället för god man</a:t>
            </a:r>
            <a:endParaRPr lang="sv-SE" sz="2800" b="1" dirty="0">
              <a:latin typeface="+mj-lt"/>
              <a:cs typeface="Calibri"/>
            </a:endParaRP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4CA14799-1131-4821-AF5F-FFB5803066FE}"/>
              </a:ext>
            </a:extLst>
          </p:cNvPr>
          <p:cNvSpPr txBox="1"/>
          <p:nvPr/>
        </p:nvSpPr>
        <p:spPr>
          <a:xfrm>
            <a:off x="685090" y="1887039"/>
            <a:ext cx="7391032" cy="3083921"/>
          </a:xfrm>
          <a:prstGeom prst="rect">
            <a:avLst/>
          </a:prstGeom>
          <a:noFill/>
        </p:spPr>
        <p:txBody>
          <a:bodyPr wrap="square">
            <a:spAutoFit/>
          </a:bodyPr>
          <a:lstStyle/>
          <a:p>
            <a:pPr marL="342900" indent="-342900" fontAlgn="base">
              <a:lnSpc>
                <a:spcPct val="200000"/>
              </a:lnSpc>
              <a:buClrTx/>
              <a:buFont typeface="Arial" panose="020B0604020202020204" pitchFamily="34" charset="0"/>
              <a:buChar char="•"/>
            </a:pPr>
            <a:r>
              <a:rPr lang="sv-SE" sz="2000" dirty="0">
                <a:latin typeface="Calibri" panose="020F0502020204030204" pitchFamily="34" charset="0"/>
                <a:ea typeface="Times New Roman" panose="02020603050405020304" pitchFamily="18" charset="0"/>
              </a:rPr>
              <a:t>Enkelt system, inga formella regler för hur en fullmakt ska se ut </a:t>
            </a:r>
          </a:p>
          <a:p>
            <a:pPr marL="342900" indent="-342900" fontAlgn="base">
              <a:lnSpc>
                <a:spcPct val="200000"/>
              </a:lnSpc>
              <a:buClrTx/>
              <a:buFont typeface="Arial" panose="020B0604020202020204" pitchFamily="34" charset="0"/>
              <a:buChar char="•"/>
            </a:pPr>
            <a:r>
              <a:rPr lang="sv-SE" sz="2000" dirty="0">
                <a:latin typeface="Calibri" panose="020F0502020204030204" pitchFamily="34" charset="0"/>
                <a:ea typeface="Times New Roman" panose="02020603050405020304" pitchFamily="18" charset="0"/>
              </a:rPr>
              <a:t>Den enskilde måste förstå vad fullmakten innebär</a:t>
            </a:r>
          </a:p>
          <a:p>
            <a:pPr marL="342900" indent="-342900" fontAlgn="base">
              <a:lnSpc>
                <a:spcPct val="200000"/>
              </a:lnSpc>
              <a:buClrTx/>
              <a:buFont typeface="Arial" panose="020B0604020202020204" pitchFamily="34" charset="0"/>
              <a:buChar char="•"/>
            </a:pPr>
            <a:r>
              <a:rPr lang="sv-SE" sz="2000" dirty="0">
                <a:effectLst/>
                <a:latin typeface="Calibri" panose="020F0502020204030204" pitchFamily="34" charset="0"/>
                <a:ea typeface="Times New Roman" panose="02020603050405020304" pitchFamily="18" charset="0"/>
              </a:rPr>
              <a:t>Banker </a:t>
            </a:r>
            <a:r>
              <a:rPr lang="sv-SE" sz="2000" dirty="0">
                <a:latin typeface="Calibri" panose="020F0502020204030204" pitchFamily="34" charset="0"/>
                <a:ea typeface="Times New Roman" panose="02020603050405020304" pitchFamily="18" charset="0"/>
              </a:rPr>
              <a:t>kan ha krav på egna fullmakter -&gt; kan behövas flera</a:t>
            </a:r>
          </a:p>
          <a:p>
            <a:pPr marL="342900" indent="-342900" fontAlgn="base">
              <a:lnSpc>
                <a:spcPct val="200000"/>
              </a:lnSpc>
              <a:buClrTx/>
              <a:buFont typeface="Arial" panose="020B0604020202020204" pitchFamily="34" charset="0"/>
              <a:buChar char="•"/>
            </a:pPr>
            <a:r>
              <a:rPr lang="sv-SE" sz="2000" dirty="0">
                <a:latin typeface="Calibri" panose="020F0502020204030204" pitchFamily="34" charset="0"/>
                <a:ea typeface="Times New Roman" panose="02020603050405020304" pitchFamily="18" charset="0"/>
              </a:rPr>
              <a:t>”Motparten” måste acceptera fullmakten</a:t>
            </a:r>
          </a:p>
          <a:p>
            <a:pPr marL="342900" indent="-342900" fontAlgn="base">
              <a:lnSpc>
                <a:spcPct val="200000"/>
              </a:lnSpc>
              <a:buClrTx/>
              <a:buFont typeface="Arial" panose="020B0604020202020204" pitchFamily="34" charset="0"/>
              <a:buChar char="•"/>
            </a:pPr>
            <a:r>
              <a:rPr lang="sv-SE" sz="2000" dirty="0">
                <a:effectLst/>
                <a:latin typeface="Calibri" panose="020F0502020204030204" pitchFamily="34" charset="0"/>
                <a:ea typeface="Times New Roman" panose="02020603050405020304" pitchFamily="18" charset="0"/>
              </a:rPr>
              <a:t>Den enskilde måste själv bevaka att fullmakten inte missbrukas </a:t>
            </a:r>
          </a:p>
        </p:txBody>
      </p:sp>
      <p:pic>
        <p:nvPicPr>
          <p:cNvPr id="3" name="Bildobjekt 2">
            <a:extLst>
              <a:ext uri="{FF2B5EF4-FFF2-40B4-BE49-F238E27FC236}">
                <a16:creationId xmlns:a16="http://schemas.microsoft.com/office/drawing/2014/main" id="{BDAE7D3B-8862-4B97-BA61-1A1E2D91F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710" y="3705841"/>
            <a:ext cx="2894636" cy="2331039"/>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C07F9955-1A63-4E5A-8C08-E9F893C85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Tree>
    <p:extLst>
      <p:ext uri="{BB962C8B-B14F-4D97-AF65-F5344CB8AC3E}">
        <p14:creationId xmlns:p14="http://schemas.microsoft.com/office/powerpoint/2010/main" val="41411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7</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EBF3E8F7-4224-42CA-8C0A-412632073F5B}"/>
              </a:ext>
            </a:extLst>
          </p:cNvPr>
          <p:cNvPicPr>
            <a:picLocks noChangeAspect="1"/>
          </p:cNvPicPr>
          <p:nvPr/>
        </p:nvPicPr>
        <p:blipFill rotWithShape="1">
          <a:blip r:embed="rId3"/>
          <a:srcRect l="8029" r="9647" b="2307"/>
          <a:stretch/>
        </p:blipFill>
        <p:spPr>
          <a:xfrm>
            <a:off x="8061829" y="1842626"/>
            <a:ext cx="3524250" cy="4093909"/>
          </a:xfrm>
          <a:prstGeom prst="rect">
            <a:avLst/>
          </a:prstGeom>
        </p:spPr>
      </p:pic>
      <p:pic>
        <p:nvPicPr>
          <p:cNvPr id="9" name="Bildobjekt 8" descr="En bild som visar text, clipart&#10;&#10;Automatiskt genererad beskrivning">
            <a:extLst>
              <a:ext uri="{FF2B5EF4-FFF2-40B4-BE49-F238E27FC236}">
                <a16:creationId xmlns:a16="http://schemas.microsoft.com/office/drawing/2014/main" id="{BDBF2946-D8D5-40CC-BE1B-8609782FF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10" name="textruta 9">
            <a:extLst>
              <a:ext uri="{FF2B5EF4-FFF2-40B4-BE49-F238E27FC236}">
                <a16:creationId xmlns:a16="http://schemas.microsoft.com/office/drawing/2014/main" id="{EA8CAFDD-C891-4F70-A74E-682024C0FE42}"/>
              </a:ext>
            </a:extLst>
          </p:cNvPr>
          <p:cNvSpPr txBox="1"/>
          <p:nvPr/>
        </p:nvSpPr>
        <p:spPr>
          <a:xfrm>
            <a:off x="1697841" y="1842626"/>
            <a:ext cx="5068010" cy="2862322"/>
          </a:xfrm>
          <a:prstGeom prst="rect">
            <a:avLst/>
          </a:prstGeom>
          <a:noFill/>
        </p:spPr>
        <p:txBody>
          <a:bodyPr wrap="square" rtlCol="0">
            <a:spAutoFit/>
          </a:bodyPr>
          <a:lstStyle/>
          <a:p>
            <a:pPr>
              <a:lnSpc>
                <a:spcPct val="150000"/>
              </a:lnSpc>
            </a:pPr>
            <a:r>
              <a:rPr lang="sv-SE" sz="2400" dirty="0"/>
              <a:t>FUB:s rapport om gode män och förvaltare för personer med intellektuell funktionsnedsättning </a:t>
            </a:r>
          </a:p>
          <a:p>
            <a:endParaRPr lang="sv-SE" sz="2400" dirty="0"/>
          </a:p>
          <a:p>
            <a:r>
              <a:rPr lang="sv-SE" sz="2400" dirty="0"/>
              <a:t>Torbjörn Odlöw, Göteborgs universitet</a:t>
            </a:r>
          </a:p>
          <a:p>
            <a:endParaRPr lang="sv-SE" sz="2400" dirty="0"/>
          </a:p>
        </p:txBody>
      </p:sp>
    </p:spTree>
    <p:extLst>
      <p:ext uri="{BB962C8B-B14F-4D97-AF65-F5344CB8AC3E}">
        <p14:creationId xmlns:p14="http://schemas.microsoft.com/office/powerpoint/2010/main" val="322577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8</a:t>
            </a:r>
          </a:p>
        </p:txBody>
      </p:sp>
      <p:sp>
        <p:nvSpPr>
          <p:cNvPr id="10" name="textruta 9">
            <a:extLst>
              <a:ext uri="{FF2B5EF4-FFF2-40B4-BE49-F238E27FC236}">
                <a16:creationId xmlns:a16="http://schemas.microsoft.com/office/drawing/2014/main" id="{BCF04782-2108-42CC-9F1B-6EEC71A0BCC5}"/>
              </a:ext>
            </a:extLst>
          </p:cNvPr>
          <p:cNvSpPr txBox="1"/>
          <p:nvPr/>
        </p:nvSpPr>
        <p:spPr>
          <a:xfrm>
            <a:off x="1033818" y="850964"/>
            <a:ext cx="101243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3200" b="1" dirty="0">
                <a:latin typeface="+mj-lt"/>
              </a:rPr>
              <a:t>Den som har god man ska vara i fokus</a:t>
            </a:r>
            <a:endParaRPr lang="sv-SE" sz="3200" b="1" dirty="0">
              <a:latin typeface="+mj-lt"/>
              <a:cs typeface="Calibri"/>
            </a:endParaRP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B3A86F88-6A3E-4E38-8C77-9CDF16E9C346}"/>
              </a:ext>
            </a:extLst>
          </p:cNvPr>
          <p:cNvSpPr txBox="1">
            <a:spLocks/>
          </p:cNvSpPr>
          <p:nvPr/>
        </p:nvSpPr>
        <p:spPr>
          <a:xfrm>
            <a:off x="1184380" y="2098977"/>
            <a:ext cx="7281507" cy="3885313"/>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nSpc>
                <a:spcPct val="100000"/>
              </a:lnSpc>
              <a:buClrTx/>
              <a:buAutoNum type="arabicPeriod"/>
            </a:pPr>
            <a:r>
              <a:rPr lang="sv-SE" dirty="0">
                <a:latin typeface="Calibri" panose="020F0502020204030204" pitchFamily="34" charset="0"/>
                <a:ea typeface="Calibri" panose="020F0502020204030204" pitchFamily="34" charset="0"/>
                <a:cs typeface="Times New Roman" panose="02020603050405020304" pitchFamily="18" charset="0"/>
              </a:rPr>
              <a:t>Ställföreträdare och huvudman ska jobba tillsammans</a:t>
            </a:r>
          </a:p>
          <a:p>
            <a:pPr marL="457200" indent="-457200">
              <a:lnSpc>
                <a:spcPct val="100000"/>
              </a:lnSpc>
              <a:buClrTx/>
              <a:buAutoNum type="arabicPeriod"/>
            </a:pPr>
            <a:r>
              <a:rPr lang="sv-SE" dirty="0">
                <a:latin typeface="Calibri" panose="020F0502020204030204" pitchFamily="34" charset="0"/>
                <a:ea typeface="Calibri" panose="020F0502020204030204" pitchFamily="34" charset="0"/>
                <a:cs typeface="Times New Roman" panose="02020603050405020304" pitchFamily="18" charset="0"/>
              </a:rPr>
              <a:t>Huvudmannen bestämmer hur hen vill kommunicera</a:t>
            </a:r>
          </a:p>
          <a:p>
            <a:pPr marL="457200" indent="-457200">
              <a:lnSpc>
                <a:spcPct val="100000"/>
              </a:lnSpc>
              <a:buClrTx/>
              <a:buAutoNum type="arabicPeriod"/>
            </a:pPr>
            <a:r>
              <a:rPr lang="sv-SE" dirty="0">
                <a:latin typeface="Calibri" panose="020F0502020204030204" pitchFamily="34" charset="0"/>
                <a:ea typeface="Calibri" panose="020F0502020204030204" pitchFamily="34" charset="0"/>
                <a:cs typeface="Times New Roman" panose="02020603050405020304" pitchFamily="18" charset="0"/>
              </a:rPr>
              <a:t>Det ska vara ett bra samarbete mellan huvudman, ställföreträdare, anhöriga och personal </a:t>
            </a:r>
          </a:p>
          <a:p>
            <a:pPr marL="457200" indent="-457200">
              <a:lnSpc>
                <a:spcPct val="100000"/>
              </a:lnSpc>
              <a:buClrTx/>
              <a:buAutoNum type="arabicPeriod"/>
            </a:pPr>
            <a:r>
              <a:rPr lang="sv-SE" dirty="0">
                <a:latin typeface="Calibri" panose="020F0502020204030204" pitchFamily="34" charset="0"/>
                <a:ea typeface="Calibri" panose="020F0502020204030204" pitchFamily="34" charset="0"/>
                <a:cs typeface="Times New Roman" panose="02020603050405020304" pitchFamily="18" charset="0"/>
              </a:rPr>
              <a:t>Huvudmannens önskemål om vem som ska vara ställföreträdare ska respekteras</a:t>
            </a:r>
          </a:p>
          <a:p>
            <a:pPr marL="457200" indent="-457200">
              <a:lnSpc>
                <a:spcPct val="100000"/>
              </a:lnSpc>
              <a:buClrTx/>
              <a:buAutoNum type="arabicPeriod"/>
            </a:pPr>
            <a:r>
              <a:rPr lang="sv-SE" dirty="0">
                <a:effectLst/>
                <a:latin typeface="Calibri" panose="020F0502020204030204" pitchFamily="34" charset="0"/>
                <a:ea typeface="Calibri" panose="020F0502020204030204" pitchFamily="34" charset="0"/>
                <a:cs typeface="Times New Roman" panose="02020603050405020304" pitchFamily="18" charset="0"/>
              </a:rPr>
              <a:t>Det ska vara huvudmannen som bestämmer om hen vill byta ställföreträdare </a:t>
            </a:r>
          </a:p>
        </p:txBody>
      </p:sp>
      <p:pic>
        <p:nvPicPr>
          <p:cNvPr id="3" name="Bildobjekt 2">
            <a:extLst>
              <a:ext uri="{FF2B5EF4-FFF2-40B4-BE49-F238E27FC236}">
                <a16:creationId xmlns:a16="http://schemas.microsoft.com/office/drawing/2014/main" id="{304D516D-4DB3-4A3A-9257-9EA91EAD0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8699" y="1744714"/>
            <a:ext cx="2775711" cy="3392535"/>
          </a:xfrm>
          <a:prstGeom prst="rect">
            <a:avLst/>
          </a:prstGeom>
        </p:spPr>
      </p:pic>
      <p:pic>
        <p:nvPicPr>
          <p:cNvPr id="9" name="Bildobjekt 8" descr="En bild som visar text, clipart&#10;&#10;Automatiskt genererad beskrivning">
            <a:extLst>
              <a:ext uri="{FF2B5EF4-FFF2-40B4-BE49-F238E27FC236}">
                <a16:creationId xmlns:a16="http://schemas.microsoft.com/office/drawing/2014/main" id="{56302427-C27A-41E9-ACB6-F5ADE8A86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Tree>
    <p:extLst>
      <p:ext uri="{BB962C8B-B14F-4D97-AF65-F5344CB8AC3E}">
        <p14:creationId xmlns:p14="http://schemas.microsoft.com/office/powerpoint/2010/main" val="185110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014AE5B-6F5E-45AC-A520-1CD997E33683}"/>
              </a:ext>
            </a:extLst>
          </p:cNvPr>
          <p:cNvSpPr txBox="1"/>
          <p:nvPr/>
        </p:nvSpPr>
        <p:spPr>
          <a:xfrm>
            <a:off x="11106364" y="6400976"/>
            <a:ext cx="959431" cy="400110"/>
          </a:xfrm>
          <a:prstGeom prst="rect">
            <a:avLst/>
          </a:prstGeom>
          <a:noFill/>
        </p:spPr>
        <p:txBody>
          <a:bodyPr wrap="square" lIns="91440" tIns="45720" rIns="91440" bIns="45720" anchor="t">
            <a:spAutoFit/>
          </a:bodyPr>
          <a:lstStyle/>
          <a:p>
            <a:endParaRPr lang="sv-SE" sz="2000">
              <a:cs typeface="Calibri"/>
            </a:endParaRPr>
          </a:p>
        </p:txBody>
      </p:sp>
      <p:sp>
        <p:nvSpPr>
          <p:cNvPr id="7" name="Rektangel 6">
            <a:extLst>
              <a:ext uri="{FF2B5EF4-FFF2-40B4-BE49-F238E27FC236}">
                <a16:creationId xmlns:a16="http://schemas.microsoft.com/office/drawing/2014/main" id="{A18957F6-8048-4F2D-8544-8CE28F14F78F}"/>
              </a:ext>
            </a:extLst>
          </p:cNvPr>
          <p:cNvSpPr/>
          <p:nvPr/>
        </p:nvSpPr>
        <p:spPr>
          <a:xfrm>
            <a:off x="126205" y="6400976"/>
            <a:ext cx="558885" cy="4522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cs typeface="Calibri" panose="020F0502020204030204"/>
              </a:rPr>
              <a:t>9</a:t>
            </a:r>
          </a:p>
        </p:txBody>
      </p:sp>
      <p:cxnSp>
        <p:nvCxnSpPr>
          <p:cNvPr id="13" name="Rak pilkoppling 12">
            <a:extLst>
              <a:ext uri="{FF2B5EF4-FFF2-40B4-BE49-F238E27FC236}">
                <a16:creationId xmlns:a16="http://schemas.microsoft.com/office/drawing/2014/main" id="{87AF35D0-61B2-4FC0-8752-4336919B7565}"/>
              </a:ext>
            </a:extLst>
          </p:cNvPr>
          <p:cNvCxnSpPr/>
          <p:nvPr/>
        </p:nvCxnSpPr>
        <p:spPr>
          <a:xfrm flipV="1">
            <a:off x="884830" y="1470546"/>
            <a:ext cx="10929581" cy="22746"/>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EBF3E8F7-4224-42CA-8C0A-412632073F5B}"/>
              </a:ext>
            </a:extLst>
          </p:cNvPr>
          <p:cNvPicPr>
            <a:picLocks noChangeAspect="1"/>
          </p:cNvPicPr>
          <p:nvPr/>
        </p:nvPicPr>
        <p:blipFill rotWithShape="1">
          <a:blip r:embed="rId3"/>
          <a:srcRect l="8029" r="9647" b="2307"/>
          <a:stretch/>
        </p:blipFill>
        <p:spPr>
          <a:xfrm>
            <a:off x="8061829" y="1842626"/>
            <a:ext cx="3524250" cy="4093909"/>
          </a:xfrm>
          <a:prstGeom prst="rect">
            <a:avLst/>
          </a:prstGeom>
        </p:spPr>
      </p:pic>
      <p:sp>
        <p:nvSpPr>
          <p:cNvPr id="11" name="Platshållare för innehåll 2">
            <a:extLst>
              <a:ext uri="{FF2B5EF4-FFF2-40B4-BE49-F238E27FC236}">
                <a16:creationId xmlns:a16="http://schemas.microsoft.com/office/drawing/2014/main" id="{B3A86F88-6A3E-4E38-8C77-9CDF16E9C346}"/>
              </a:ext>
            </a:extLst>
          </p:cNvPr>
          <p:cNvSpPr txBox="1">
            <a:spLocks/>
          </p:cNvSpPr>
          <p:nvPr/>
        </p:nvSpPr>
        <p:spPr>
          <a:xfrm>
            <a:off x="903881" y="1997801"/>
            <a:ext cx="6204454" cy="3783558"/>
          </a:xfrm>
          <a:prstGeom prst="rect">
            <a:avLst/>
          </a:prstGeom>
        </p:spPr>
        <p:txBody>
          <a:bodyPr vert="horz" lIns="0" tIns="45720" rIns="0" bIns="45720" rtlCol="0" anchor="t">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lnSpc>
                <a:spcPct val="150000"/>
              </a:lnSpc>
              <a:buClrTx/>
              <a:buAutoNum type="arabicPeriod"/>
            </a:pPr>
            <a:r>
              <a:rPr lang="sv-SE" sz="2800" dirty="0">
                <a:cs typeface="Calibri"/>
              </a:rPr>
              <a:t>Alla ställföreträdare ska gå en grundutbildning</a:t>
            </a:r>
          </a:p>
          <a:p>
            <a:pPr marL="514350" indent="-514350">
              <a:lnSpc>
                <a:spcPct val="150000"/>
              </a:lnSpc>
              <a:buClrTx/>
              <a:buAutoNum type="arabicPeriod"/>
            </a:pPr>
            <a:r>
              <a:rPr lang="sv-SE" sz="2800" dirty="0">
                <a:cs typeface="Calibri"/>
              </a:rPr>
              <a:t>Det ska finnas fortsättningskurser till exempel om LSS</a:t>
            </a:r>
          </a:p>
          <a:p>
            <a:pPr marL="514350" indent="-514350">
              <a:lnSpc>
                <a:spcPct val="150000"/>
              </a:lnSpc>
              <a:buClrTx/>
              <a:buAutoNum type="arabicPeriod"/>
            </a:pPr>
            <a:r>
              <a:rPr lang="sv-SE" sz="2800" dirty="0">
                <a:cs typeface="Calibri"/>
              </a:rPr>
              <a:t>En nationell myndighet ska ta fram information, </a:t>
            </a:r>
            <a:br>
              <a:rPr lang="sv-SE" sz="2800" dirty="0">
                <a:cs typeface="Calibri"/>
              </a:rPr>
            </a:br>
            <a:r>
              <a:rPr lang="sv-SE" sz="2800" dirty="0">
                <a:cs typeface="Calibri"/>
              </a:rPr>
              <a:t>regler och utbildningar </a:t>
            </a:r>
          </a:p>
          <a:p>
            <a:pPr marL="514350" indent="-514350">
              <a:lnSpc>
                <a:spcPct val="150000"/>
              </a:lnSpc>
              <a:buClrTx/>
              <a:buAutoNum type="arabicPeriod"/>
            </a:pPr>
            <a:r>
              <a:rPr lang="sv-SE" sz="2800" dirty="0">
                <a:cs typeface="Calibri"/>
              </a:rPr>
              <a:t>Nationellt ställföreträdarregister</a:t>
            </a:r>
          </a:p>
        </p:txBody>
      </p:sp>
      <p:pic>
        <p:nvPicPr>
          <p:cNvPr id="9" name="Bildobjekt 8" descr="En bild som visar text, clipart&#10;&#10;Automatiskt genererad beskrivning">
            <a:extLst>
              <a:ext uri="{FF2B5EF4-FFF2-40B4-BE49-F238E27FC236}">
                <a16:creationId xmlns:a16="http://schemas.microsoft.com/office/drawing/2014/main" id="{BDBF2946-D8D5-40CC-BE1B-8609782FF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98" y="192125"/>
            <a:ext cx="1305063" cy="612875"/>
          </a:xfrm>
          <a:prstGeom prst="rect">
            <a:avLst/>
          </a:prstGeom>
        </p:spPr>
      </p:pic>
      <p:sp>
        <p:nvSpPr>
          <p:cNvPr id="2" name="textruta 1">
            <a:extLst>
              <a:ext uri="{FF2B5EF4-FFF2-40B4-BE49-F238E27FC236}">
                <a16:creationId xmlns:a16="http://schemas.microsoft.com/office/drawing/2014/main" id="{624E7BBE-FD7C-5AA2-564C-BBA7523A6E8A}"/>
              </a:ext>
            </a:extLst>
          </p:cNvPr>
          <p:cNvSpPr txBox="1"/>
          <p:nvPr/>
        </p:nvSpPr>
        <p:spPr>
          <a:xfrm>
            <a:off x="3793402" y="615636"/>
            <a:ext cx="1937442" cy="584775"/>
          </a:xfrm>
          <a:prstGeom prst="rect">
            <a:avLst/>
          </a:prstGeom>
          <a:noFill/>
        </p:spPr>
        <p:txBody>
          <a:bodyPr wrap="square" rtlCol="0">
            <a:spAutoFit/>
          </a:bodyPr>
          <a:lstStyle/>
          <a:p>
            <a:r>
              <a:rPr lang="sv-SE" sz="3200" dirty="0"/>
              <a:t>FUB anser</a:t>
            </a:r>
          </a:p>
        </p:txBody>
      </p:sp>
    </p:spTree>
    <p:extLst>
      <p:ext uri="{BB962C8B-B14F-4D97-AF65-F5344CB8AC3E}">
        <p14:creationId xmlns:p14="http://schemas.microsoft.com/office/powerpoint/2010/main" val="2994451518"/>
      </p:ext>
    </p:extLst>
  </p:cSld>
  <p:clrMapOvr>
    <a:masterClrMapping/>
  </p:clrMapOvr>
</p:sld>
</file>

<file path=ppt/theme/theme1.xml><?xml version="1.0" encoding="utf-8"?>
<a:theme xmlns:a="http://schemas.openxmlformats.org/drawingml/2006/main" name="Återblick">
  <a:themeElements>
    <a:clrScheme name="Anpassat 1">
      <a:dk1>
        <a:srgbClr val="000000"/>
      </a:dk1>
      <a:lt1>
        <a:sysClr val="window" lastClr="FFFFFF"/>
      </a:lt1>
      <a:dk2>
        <a:srgbClr val="637052"/>
      </a:dk2>
      <a:lt2>
        <a:srgbClr val="CCDDEA"/>
      </a:lt2>
      <a:accent1>
        <a:srgbClr val="EB0B0B"/>
      </a:accent1>
      <a:accent2>
        <a:srgbClr val="EB0B0B"/>
      </a:accent2>
      <a:accent3>
        <a:srgbClr val="865640"/>
      </a:accent3>
      <a:accent4>
        <a:srgbClr val="9B8357"/>
      </a:accent4>
      <a:accent5>
        <a:srgbClr val="C2BC80"/>
      </a:accent5>
      <a:accent6>
        <a:srgbClr val="94A088"/>
      </a:accent6>
      <a:hlink>
        <a:srgbClr val="2998E3"/>
      </a:hlink>
      <a:folHlink>
        <a:srgbClr val="8C8C8C"/>
      </a:folHlink>
    </a:clrScheme>
    <a:fontScheme name="Åter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Åter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14368</TotalTime>
  <Words>1114</Words>
  <Application>Microsoft Macintosh PowerPoint</Application>
  <PresentationFormat>Bredbild</PresentationFormat>
  <Paragraphs>150</Paragraphs>
  <Slides>19</Slides>
  <Notes>19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Arial</vt:lpstr>
      <vt:lpstr>Calibri</vt:lpstr>
      <vt:lpstr>Calibri Light</vt:lpstr>
      <vt:lpstr>Open Sans</vt:lpstr>
      <vt:lpstr>Times New Roman</vt:lpstr>
      <vt:lpstr>Återblick</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FUB:s ställningstaganden</dc:title>
  <dc:creator>Julia Henriksson</dc:creator>
  <cp:lastModifiedBy>Siv Stanzel</cp:lastModifiedBy>
  <cp:revision>11</cp:revision>
  <dcterms:created xsi:type="dcterms:W3CDTF">2021-03-03T10:47:32Z</dcterms:created>
  <dcterms:modified xsi:type="dcterms:W3CDTF">2023-03-20T21:30:31Z</dcterms:modified>
</cp:coreProperties>
</file>