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notesMasterIdLst>
    <p:notesMasterId r:id="rId22"/>
  </p:notesMasterIdLst>
  <p:sldIdLst>
    <p:sldId id="257" r:id="rId2"/>
    <p:sldId id="277" r:id="rId3"/>
    <p:sldId id="259" r:id="rId4"/>
    <p:sldId id="264" r:id="rId5"/>
    <p:sldId id="267" r:id="rId6"/>
    <p:sldId id="268" r:id="rId7"/>
    <p:sldId id="269" r:id="rId8"/>
    <p:sldId id="270" r:id="rId9"/>
    <p:sldId id="265" r:id="rId10"/>
    <p:sldId id="273" r:id="rId11"/>
    <p:sldId id="281" r:id="rId12"/>
    <p:sldId id="278" r:id="rId13"/>
    <p:sldId id="266" r:id="rId14"/>
    <p:sldId id="282" r:id="rId15"/>
    <p:sldId id="261" r:id="rId16"/>
    <p:sldId id="263" r:id="rId17"/>
    <p:sldId id="279" r:id="rId18"/>
    <p:sldId id="271" r:id="rId19"/>
    <p:sldId id="272" r:id="rId20"/>
    <p:sldId id="283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52723-7DA7-4341-BAD2-3B4A0BB1F994}" v="21" dt="2023-04-26T18:07:45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20964-0A2E-4454-9067-64BABCDBEC31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EF91D-4285-4A6F-97A1-78CC78A7D9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18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F730-AD03-4BA6-AA7E-F58C0A73105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3950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8040"/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4245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620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2">
              <a:defRPr/>
            </a:pPr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886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8040"/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997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8921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195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905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2">
              <a:defRPr/>
            </a:pPr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275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2">
              <a:defRPr/>
            </a:pPr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4236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35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864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71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64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2">
              <a:defRPr/>
            </a:pPr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259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2">
              <a:defRPr/>
            </a:pPr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209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2">
              <a:defRPr/>
            </a:pPr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6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2">
              <a:defRPr/>
            </a:pPr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924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AE097-2421-4E5D-BB62-C644FF2A1DA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65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9033-B182-48B0-A697-04AB7B8885C7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A624-119F-49B9-99B4-FEEEEFC778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236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9033-B182-48B0-A697-04AB7B8885C7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A624-119F-49B9-99B4-FEEEEFC778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07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DB9033-B182-48B0-A697-04AB7B8885C7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F2A624-119F-49B9-99B4-FEEEEFC7785A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07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54" r:id="rId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ocialstyrelsen.se/globalassets/sharepoint-dokument/artikelkatalog/ovrigt/2021-3-7312.pdf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s://kunskapsguiden.s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utism.se/aktuellt/ny-studie-om-kommunala-riktlinjer-for-lss-insatser/" TargetMode="External"/><Relationship Id="rId4" Type="http://schemas.openxmlformats.org/officeDocument/2006/relationships/hyperlink" Target="https://www.socialstyrelsen.se/globalassets/sharepoint-dokument/artikelkatalog/ovrigt/2023-4-8476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ub.se/wp-content/uploads/2019/12/riksforbundet_fub_-_individuell_plan_2019.pdf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youtu.be/tOVRjOALLBo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b.se/om-fub/aktuellt/nyhetsbrev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www.hejaolika.se/alla-lektion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ejaolika.se/alla-lektioner/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www.fub.se/files/bilagor/fubs_rapport_500_roster_om_lss_2018.pdf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kunskapsguiden.se/omraden-och-teman/" TargetMode="Externa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ocialstyrelsen.se/globalassets/sharepoint-dokument/artikelkatalog/kunskapsstod/2014-10-6.pdf" TargetMode="External"/><Relationship Id="rId5" Type="http://schemas.openxmlformats.org/officeDocument/2006/relationships/hyperlink" Target="https://www.socialstyrelsen.se/globalassets/sharepoint-dokument/artikelkatalog/vagledning/2012-2-17.pdf" TargetMode="External"/><Relationship Id="rId4" Type="http://schemas.openxmlformats.org/officeDocument/2006/relationships/hyperlink" Target="https://www.socialstyrelsen.se/globalassets/sharepoint-dokument/artikelkatalog/handbocker/2018-6-1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b.s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mailto:Julia.henriksson@fub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s://www.socialstyrelsen.se/globalassets/sharepoint-dokument/artikelkatalog/handbocker/2018-6-1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8C88C9-B312-4E12-B722-8D9FA7E6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>
                <a:cs typeface="Calibri Light"/>
              </a:rPr>
              <a:t>LSS: boende, ledsagare och kontaktperson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6EDB8E-BED7-43DA-8E96-27BD9BCFA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51" y="2277248"/>
            <a:ext cx="10820399" cy="4023360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sv-SE" sz="2800" b="1" dirty="0">
              <a:cs typeface="Calibri"/>
            </a:endParaRPr>
          </a:p>
          <a:p>
            <a:pPr marL="0" indent="0">
              <a:buClr>
                <a:schemeClr val="tx1"/>
              </a:buClr>
              <a:buNone/>
            </a:pPr>
            <a:endParaRPr lang="sv-SE" dirty="0">
              <a:cs typeface="Calibri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CD34264-EF3D-44D6-87C5-C7EE1B672DF9}"/>
              </a:ext>
            </a:extLst>
          </p:cNvPr>
          <p:cNvSpPr txBox="1"/>
          <p:nvPr/>
        </p:nvSpPr>
        <p:spPr>
          <a:xfrm>
            <a:off x="10103892" y="368489"/>
            <a:ext cx="301615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v-SE" sz="2800" dirty="0">
              <a:cs typeface="Calibri"/>
            </a:endParaRPr>
          </a:p>
        </p:txBody>
      </p:sp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5D874FE-7D78-4904-B068-BADEAE93C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630CA97-B975-0F22-B509-352F471AFBA2}"/>
              </a:ext>
            </a:extLst>
          </p:cNvPr>
          <p:cNvSpPr txBox="1"/>
          <p:nvPr/>
        </p:nvSpPr>
        <p:spPr>
          <a:xfrm>
            <a:off x="5353672" y="5566022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26 april 2023</a:t>
            </a:r>
          </a:p>
        </p:txBody>
      </p:sp>
      <p:pic>
        <p:nvPicPr>
          <p:cNvPr id="1026" name="Picture 2" descr="Nytt om LSS – nyhetsbrev om LSS-frågor - FUB">
            <a:extLst>
              <a:ext uri="{FF2B5EF4-FFF2-40B4-BE49-F238E27FC236}">
                <a16:creationId xmlns:a16="http://schemas.microsoft.com/office/drawing/2014/main" id="{D141614C-3825-7362-0EDA-0318AD49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41" y="1962495"/>
            <a:ext cx="6621517" cy="32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34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pic>
        <p:nvPicPr>
          <p:cNvPr id="16" name="Bildobjekt 1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F30BF710-C06D-476B-B37B-C88208A5A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3F9EB6D-57B9-4568-5D25-DA2B0749EB94}"/>
              </a:ext>
            </a:extLst>
          </p:cNvPr>
          <p:cNvSpPr txBox="1">
            <a:spLocks/>
          </p:cNvSpPr>
          <p:nvPr/>
        </p:nvSpPr>
        <p:spPr>
          <a:xfrm>
            <a:off x="3856785" y="552935"/>
            <a:ext cx="49013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solidFill>
                  <a:schemeClr val="tx1"/>
                </a:solidFill>
                <a:latin typeface="+mn-lt"/>
              </a:rPr>
              <a:t>Kvalitet i LSS-bostäder</a:t>
            </a:r>
          </a:p>
        </p:txBody>
      </p:sp>
      <p:pic>
        <p:nvPicPr>
          <p:cNvPr id="3" name="Platshållare för innehåll 3">
            <a:extLst>
              <a:ext uri="{FF2B5EF4-FFF2-40B4-BE49-F238E27FC236}">
                <a16:creationId xmlns:a16="http://schemas.microsoft.com/office/drawing/2014/main" id="{86E55A7C-7B89-EC46-571F-79D5BE274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982" y="1648343"/>
            <a:ext cx="8266973" cy="41247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5B75C6E-8901-8ADB-1CB1-1139AEE8E3B3}"/>
              </a:ext>
            </a:extLst>
          </p:cNvPr>
          <p:cNvSpPr txBox="1"/>
          <p:nvPr/>
        </p:nvSpPr>
        <p:spPr>
          <a:xfrm>
            <a:off x="3011214" y="5959366"/>
            <a:ext cx="616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5"/>
              </a:rPr>
              <a:t>Länk till rapporten Kompetens i LSS-boenden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751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346AD42-9098-344B-31BA-987E38FA6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6" y="600505"/>
            <a:ext cx="9244734" cy="357808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640489E-981B-EAB8-D07E-21A837D8D072}"/>
              </a:ext>
            </a:extLst>
          </p:cNvPr>
          <p:cNvSpPr txBox="1"/>
          <p:nvPr/>
        </p:nvSpPr>
        <p:spPr>
          <a:xfrm>
            <a:off x="148856" y="4082902"/>
            <a:ext cx="895793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1800" dirty="0"/>
          </a:p>
          <a:p>
            <a:endParaRPr lang="sv-SE" dirty="0"/>
          </a:p>
          <a:p>
            <a:r>
              <a:rPr lang="sv-SE" sz="2400" b="1" dirty="0"/>
              <a:t>31 mars 2023  Socialtjänstminister Camilla Waltersson Grönvall </a:t>
            </a:r>
          </a:p>
          <a:p>
            <a:endParaRPr lang="sv-SE" sz="2400" dirty="0"/>
          </a:p>
          <a:p>
            <a:r>
              <a:rPr lang="sv-SE" sz="2400" b="1" dirty="0"/>
              <a:t>* ett LSS-lyft</a:t>
            </a:r>
          </a:p>
          <a:p>
            <a:r>
              <a:rPr lang="sv-SE" sz="2400" b="1" dirty="0"/>
              <a:t>* ett nationellt kompetenscentrum om IF och autism </a:t>
            </a:r>
          </a:p>
        </p:txBody>
      </p:sp>
    </p:spTree>
    <p:extLst>
      <p:ext uri="{BB962C8B-B14F-4D97-AF65-F5344CB8AC3E}">
        <p14:creationId xmlns:p14="http://schemas.microsoft.com/office/powerpoint/2010/main" val="218174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3A86F88-6A3E-4E38-8C77-9CDF16E9C346}"/>
              </a:ext>
            </a:extLst>
          </p:cNvPr>
          <p:cNvSpPr txBox="1">
            <a:spLocks/>
          </p:cNvSpPr>
          <p:nvPr/>
        </p:nvSpPr>
        <p:spPr>
          <a:xfrm>
            <a:off x="2208944" y="1916737"/>
            <a:ext cx="6204454" cy="37835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sv-SE" sz="2800" dirty="0">
              <a:cs typeface="Calibri"/>
            </a:endParaRPr>
          </a:p>
        </p:txBody>
      </p: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1302B9-4E65-449E-9019-2F055613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135D47D-9962-61D8-DC46-4053941E9000}"/>
              </a:ext>
            </a:extLst>
          </p:cNvPr>
          <p:cNvSpPr txBox="1"/>
          <p:nvPr/>
        </p:nvSpPr>
        <p:spPr>
          <a:xfrm>
            <a:off x="3526181" y="535306"/>
            <a:ext cx="9241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latin typeface="+mj-lt"/>
                <a:cs typeface="Times New Roman" panose="02020603050405020304" pitchFamily="18" charset="0"/>
              </a:rPr>
              <a:t>Ledsagarservice (9 § 3 p)</a:t>
            </a:r>
            <a:endParaRPr lang="sv-SE" sz="3200" dirty="0">
              <a:latin typeface="+mj-lt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17B56FA-8C8C-972C-308D-D51888728495}"/>
              </a:ext>
            </a:extLst>
          </p:cNvPr>
          <p:cNvSpPr/>
          <p:nvPr/>
        </p:nvSpPr>
        <p:spPr>
          <a:xfrm>
            <a:off x="847291" y="1661418"/>
            <a:ext cx="8927759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Underlätta för den enskilde att ha kontakter med andra och att delta i samhällslivet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Besöka vänner, delta i fritidsaktiviteter och i kulturlivet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Bedömning görs utifrån den enskildes livssituation, ålder, intressen och behov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Praktisk hjälp och de omvårdnadsinsatser som kan behövas under ledsagningen ingår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Kommunen har ingen skyldighet att ersätta ledsagarens omkostnader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Uppdrag till Socialstyrelsen: analysera hur ledsagning fungerar och ge förslag på åtgärder som kan bidra till ökad likvärdighet mellan kommunerna och möjlighet för den enskilde att delta i samhällslivet och leva som andra (senast 30 juni 2023).</a:t>
            </a:r>
          </a:p>
        </p:txBody>
      </p:sp>
      <p:pic>
        <p:nvPicPr>
          <p:cNvPr id="3" name="Picture 2" descr="Bildresultat fÃ¶r ledsagarservice lss">
            <a:extLst>
              <a:ext uri="{FF2B5EF4-FFF2-40B4-BE49-F238E27FC236}">
                <a16:creationId xmlns:a16="http://schemas.microsoft.com/office/drawing/2014/main" id="{D1EF73AA-7F37-D53A-3786-445AD2781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r="37513" b="2899"/>
          <a:stretch/>
        </p:blipFill>
        <p:spPr bwMode="auto">
          <a:xfrm>
            <a:off x="9661258" y="2595096"/>
            <a:ext cx="215315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9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3A86F88-6A3E-4E38-8C77-9CDF16E9C346}"/>
              </a:ext>
            </a:extLst>
          </p:cNvPr>
          <p:cNvSpPr txBox="1">
            <a:spLocks/>
          </p:cNvSpPr>
          <p:nvPr/>
        </p:nvSpPr>
        <p:spPr>
          <a:xfrm>
            <a:off x="2208944" y="1916737"/>
            <a:ext cx="6204454" cy="37835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sv-SE" sz="2800" dirty="0">
              <a:cs typeface="Calibri"/>
            </a:endParaRPr>
          </a:p>
        </p:txBody>
      </p: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1302B9-4E65-449E-9019-2F055613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135D47D-9962-61D8-DC46-4053941E9000}"/>
              </a:ext>
            </a:extLst>
          </p:cNvPr>
          <p:cNvSpPr txBox="1"/>
          <p:nvPr/>
        </p:nvSpPr>
        <p:spPr>
          <a:xfrm>
            <a:off x="3880511" y="571955"/>
            <a:ext cx="9241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latin typeface="+mj-lt"/>
                <a:cs typeface="Times New Roman" panose="02020603050405020304" pitchFamily="18" charset="0"/>
              </a:rPr>
              <a:t>Kontaktperson (9 § 4 p)</a:t>
            </a:r>
            <a:endParaRPr lang="sv-SE" sz="3200" dirty="0"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F11530E-E2DC-A759-9333-41A8F5929F5E}"/>
              </a:ext>
            </a:extLst>
          </p:cNvPr>
          <p:cNvSpPr/>
          <p:nvPr/>
        </p:nvSpPr>
        <p:spPr>
          <a:xfrm>
            <a:off x="884829" y="2095571"/>
            <a:ext cx="7127834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Hjälpa att bryta den enskildes isolering och underlätta ett självständigt liv i samhället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Kan även ges av en familj, s.k. stödfamilj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Ett icke professionellt stöd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Den enskildes eget val av person bör vara avgörande för vem som utses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Begränsande kommunala riktlinjer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Myndigheten för delaktighets stödmaterial läggs ut på </a:t>
            </a:r>
            <a:r>
              <a:rPr lang="sv-SE" sz="2000" dirty="0">
                <a:cs typeface="Times New Roman" panose="02020603050405020304" pitchFamily="18" charset="0"/>
                <a:hlinkClick r:id="rId4"/>
              </a:rPr>
              <a:t>Kunskapsguiden</a:t>
            </a:r>
            <a:r>
              <a:rPr lang="sv-SE" sz="2000" dirty="0">
                <a:cs typeface="Times New Roman" panose="02020603050405020304" pitchFamily="18" charset="0"/>
              </a:rPr>
              <a:t> 10 maj.</a:t>
            </a:r>
          </a:p>
        </p:txBody>
      </p:sp>
      <p:pic>
        <p:nvPicPr>
          <p:cNvPr id="5" name="Picture 2" descr="Bildresultat fÃ¶r kontaktperson lss">
            <a:extLst>
              <a:ext uri="{FF2B5EF4-FFF2-40B4-BE49-F238E27FC236}">
                <a16:creationId xmlns:a16="http://schemas.microsoft.com/office/drawing/2014/main" id="{93ADEA96-0C9E-540B-9C6B-0D5971E92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-2" r="37157" b="-1386"/>
          <a:stretch/>
        </p:blipFill>
        <p:spPr bwMode="auto">
          <a:xfrm>
            <a:off x="8686800" y="3236788"/>
            <a:ext cx="3253740" cy="28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8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pic>
        <p:nvPicPr>
          <p:cNvPr id="16" name="Bildobjekt 1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F30BF710-C06D-476B-B37B-C88208A5A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952A64F-6712-D8AE-6FF5-CB9343DE9BA6}"/>
              </a:ext>
            </a:extLst>
          </p:cNvPr>
          <p:cNvSpPr txBox="1"/>
          <p:nvPr/>
        </p:nvSpPr>
        <p:spPr>
          <a:xfrm>
            <a:off x="1489331" y="1547867"/>
            <a:ext cx="9973339" cy="443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900" dirty="0"/>
              <a:t>Det är vanligt med lokala riktlinjer för insatser enligt LSS.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900" dirty="0"/>
              <a:t>29 procent innehåller begränsningar. Det handlar då framförallt om begränsningar av omfattning i tid och geografi, men även åldersbegränsningar inom vissa insatser.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900" dirty="0"/>
              <a:t>Begränsningar om exempelvis hur ofta en insats kan ges, till vilka och var skapar ojämlika förutsättningar över landet att få insatser trots samma behov.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900" dirty="0"/>
              <a:t>Detta torde bidra ytterligare till svårigheter att tillgodose de individuella behoven hos personer med funktionsnedsättning.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900" dirty="0"/>
              <a:t>Antalet avslag inom många insatser ökar.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900" dirty="0">
                <a:hlinkClick r:id="rId4"/>
              </a:rPr>
              <a:t>Länk till Socialstyrelsens rapport</a:t>
            </a:r>
            <a:endParaRPr lang="sv-SE" sz="19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900" dirty="0">
                <a:hlinkClick r:id="rId5"/>
              </a:rPr>
              <a:t>Länk till Autism Sveriges rapport</a:t>
            </a:r>
            <a:endParaRPr lang="sv-SE" sz="19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B8DEA21-3C71-4410-9341-2FAEA42B8BD0}"/>
              </a:ext>
            </a:extLst>
          </p:cNvPr>
          <p:cNvSpPr txBox="1"/>
          <p:nvPr/>
        </p:nvSpPr>
        <p:spPr>
          <a:xfrm>
            <a:off x="3431457" y="658761"/>
            <a:ext cx="343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Kommunala riktlinjer</a:t>
            </a:r>
          </a:p>
        </p:txBody>
      </p:sp>
    </p:spTree>
    <p:extLst>
      <p:ext uri="{BB962C8B-B14F-4D97-AF65-F5344CB8AC3E}">
        <p14:creationId xmlns:p14="http://schemas.microsoft.com/office/powerpoint/2010/main" val="1552980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 dirty="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3A86F88-6A3E-4E38-8C77-9CDF16E9C346}"/>
              </a:ext>
            </a:extLst>
          </p:cNvPr>
          <p:cNvSpPr txBox="1">
            <a:spLocks/>
          </p:cNvSpPr>
          <p:nvPr/>
        </p:nvSpPr>
        <p:spPr>
          <a:xfrm>
            <a:off x="2208944" y="1916737"/>
            <a:ext cx="6204454" cy="37835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sv-SE" sz="2800" dirty="0">
              <a:cs typeface="Calibri"/>
            </a:endParaRPr>
          </a:p>
        </p:txBody>
      </p: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1302B9-4E65-449E-9019-2F055613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135D47D-9962-61D8-DC46-4053941E9000}"/>
              </a:ext>
            </a:extLst>
          </p:cNvPr>
          <p:cNvSpPr txBox="1"/>
          <p:nvPr/>
        </p:nvSpPr>
        <p:spPr>
          <a:xfrm>
            <a:off x="4024148" y="506068"/>
            <a:ext cx="6093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latin typeface="+mj-lt"/>
                <a:cs typeface="Times New Roman" panose="02020603050405020304" pitchFamily="18" charset="0"/>
              </a:rPr>
              <a:t>Att tänka på</a:t>
            </a:r>
            <a:endParaRPr lang="sv-SE" sz="4000" dirty="0"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E2AAA47-37ED-C04E-FAF8-D1DBBD546FAC}"/>
              </a:ext>
            </a:extLst>
          </p:cNvPr>
          <p:cNvSpPr/>
          <p:nvPr/>
        </p:nvSpPr>
        <p:spPr>
          <a:xfrm>
            <a:off x="1719219" y="2262707"/>
            <a:ext cx="6096000" cy="28146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Skriftlig ansökan. Var tydlig med behov!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Ansök i god tid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Begär skriftligt beslut och överklagandehänvisning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Uppmärksamma överklagandetiden, 3 veckor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Begär anstånd för ev. kompletteringar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Spara beslut och intyg</a:t>
            </a:r>
          </a:p>
        </p:txBody>
      </p:sp>
      <p:pic>
        <p:nvPicPr>
          <p:cNvPr id="5" name="Picture 2" descr="Bildresultat fÃ¶r juridik">
            <a:extLst>
              <a:ext uri="{FF2B5EF4-FFF2-40B4-BE49-F238E27FC236}">
                <a16:creationId xmlns:a16="http://schemas.microsoft.com/office/drawing/2014/main" id="{AA7DB6CB-DFBF-7A99-8039-E232EC76D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97" y="3948195"/>
            <a:ext cx="3491482" cy="17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5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3A86F88-6A3E-4E38-8C77-9CDF16E9C346}"/>
              </a:ext>
            </a:extLst>
          </p:cNvPr>
          <p:cNvSpPr txBox="1">
            <a:spLocks/>
          </p:cNvSpPr>
          <p:nvPr/>
        </p:nvSpPr>
        <p:spPr>
          <a:xfrm>
            <a:off x="2208944" y="1916737"/>
            <a:ext cx="6204454" cy="37835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sv-SE" sz="2800" dirty="0">
              <a:cs typeface="Calibri"/>
            </a:endParaRPr>
          </a:p>
        </p:txBody>
      </p: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1302B9-4E65-449E-9019-2F055613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135D47D-9962-61D8-DC46-4053941E9000}"/>
              </a:ext>
            </a:extLst>
          </p:cNvPr>
          <p:cNvSpPr txBox="1"/>
          <p:nvPr/>
        </p:nvSpPr>
        <p:spPr>
          <a:xfrm>
            <a:off x="3063240" y="576511"/>
            <a:ext cx="7054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latin typeface="+mj-lt"/>
                <a:cs typeface="Times New Roman" panose="02020603050405020304" pitchFamily="18" charset="0"/>
              </a:rPr>
              <a:t>Individuell plan</a:t>
            </a:r>
            <a:endParaRPr lang="sv-SE" sz="4000" dirty="0"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E4D59A7-3FE8-1E40-B368-13C8674DB2CF}"/>
              </a:ext>
            </a:extLst>
          </p:cNvPr>
          <p:cNvSpPr/>
          <p:nvPr/>
        </p:nvSpPr>
        <p:spPr>
          <a:xfrm>
            <a:off x="551884" y="2392359"/>
            <a:ext cx="9573375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I samband med att en insats enligt denna LSS beviljas </a:t>
            </a:r>
            <a:r>
              <a:rPr lang="sv-SE" sz="2000" b="1" u="sng" dirty="0">
                <a:cs typeface="Times New Roman" panose="02020603050405020304" pitchFamily="18" charset="0"/>
              </a:rPr>
              <a:t>ska</a:t>
            </a:r>
            <a:r>
              <a:rPr lang="sv-SE" sz="2000" dirty="0">
                <a:cs typeface="Times New Roman" panose="02020603050405020304" pitchFamily="18" charset="0"/>
              </a:rPr>
              <a:t> den enskilde erbjudas att en individuell plan med beslutade och planerade insatser upprättas i samråd. I planen ska även redovisas åtgärder som vidtas av andra än kommunen eller landstinget (10§).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Planen ska följas upp fortlöpande (minst en gång/år)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Planen ska ge inflytande och överblick</a:t>
            </a:r>
          </a:p>
        </p:txBody>
      </p:sp>
      <p:pic>
        <p:nvPicPr>
          <p:cNvPr id="5" name="Picture 2" descr="Harald Strand Ã¤r fÃ¶rfattare till LSS-skolan hÃ¤r pÃ¥ HejaOlika. Foto: Linnea Bengtsson.">
            <a:extLst>
              <a:ext uri="{FF2B5EF4-FFF2-40B4-BE49-F238E27FC236}">
                <a16:creationId xmlns:a16="http://schemas.microsoft.com/office/drawing/2014/main" id="{39C67AEF-C730-EBE1-2A4A-00BB6B99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07" y="3876508"/>
            <a:ext cx="2374612" cy="22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2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BDBF2946-D8D5-40CC-BE1B-8609782FF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69D2DC4-EBC0-0F70-C3D6-CBD9E409152B}"/>
              </a:ext>
            </a:extLst>
          </p:cNvPr>
          <p:cNvSpPr txBox="1"/>
          <p:nvPr/>
        </p:nvSpPr>
        <p:spPr>
          <a:xfrm>
            <a:off x="967563" y="1493292"/>
            <a:ext cx="108468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dirty="0"/>
              <a:t>Individuell Plan </a:t>
            </a:r>
          </a:p>
        </p:txBody>
      </p:sp>
      <p:pic>
        <p:nvPicPr>
          <p:cNvPr id="5" name="Bildobjekt 4">
            <a:hlinkClick r:id="rId4"/>
            <a:extLst>
              <a:ext uri="{FF2B5EF4-FFF2-40B4-BE49-F238E27FC236}">
                <a16:creationId xmlns:a16="http://schemas.microsoft.com/office/drawing/2014/main" id="{9D2B388E-5C4E-75C0-D6E5-8F832B9B9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121237"/>
            <a:ext cx="5467350" cy="3590925"/>
          </a:xfrm>
          <a:prstGeom prst="rect">
            <a:avLst/>
          </a:prstGeom>
        </p:spPr>
      </p:pic>
      <p:pic>
        <p:nvPicPr>
          <p:cNvPr id="11" name="Bildobjekt 10">
            <a:hlinkClick r:id="rId6"/>
            <a:extLst>
              <a:ext uri="{FF2B5EF4-FFF2-40B4-BE49-F238E27FC236}">
                <a16:creationId xmlns:a16="http://schemas.microsoft.com/office/drawing/2014/main" id="{5A4C6AF3-3B8B-8303-6B21-4B8ED081CC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2334" y="1949155"/>
            <a:ext cx="3557452" cy="38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1302B9-4E65-449E-9019-2F055613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135D47D-9962-61D8-DC46-4053941E9000}"/>
              </a:ext>
            </a:extLst>
          </p:cNvPr>
          <p:cNvSpPr txBox="1"/>
          <p:nvPr/>
        </p:nvSpPr>
        <p:spPr>
          <a:xfrm>
            <a:off x="4446270" y="679769"/>
            <a:ext cx="9974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latin typeface="+mj-lt"/>
                <a:cs typeface="Times New Roman" panose="02020603050405020304" pitchFamily="18" charset="0"/>
              </a:rPr>
              <a:t>Lästips</a:t>
            </a:r>
            <a:endParaRPr lang="sv-SE" sz="2800" dirty="0">
              <a:latin typeface="+mj-lt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1658F23-6E6A-2E28-5FA4-F237064E5709}"/>
              </a:ext>
            </a:extLst>
          </p:cNvPr>
          <p:cNvSpPr/>
          <p:nvPr/>
        </p:nvSpPr>
        <p:spPr>
          <a:xfrm>
            <a:off x="861134" y="2386032"/>
            <a:ext cx="8022984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998E3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Kunskapsguiden.se</a:t>
            </a:r>
            <a:r>
              <a:rPr lang="sv-SE" sz="2000" dirty="0">
                <a:solidFill>
                  <a:srgbClr val="2998E3"/>
                </a:solidFill>
                <a:cs typeface="Times New Roman" panose="02020603050405020304" pitchFamily="18" charset="0"/>
              </a:rPr>
              <a:t> </a:t>
            </a:r>
            <a:r>
              <a:rPr lang="sv-SE" sz="2000" dirty="0">
                <a:cs typeface="Times New Roman" panose="02020603050405020304" pitchFamily="18" charset="0"/>
              </a:rPr>
              <a:t>(nyhetsbrev)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998E3"/>
                </a:solidFill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FUB:s rapport 500 röster om LSS</a:t>
            </a:r>
            <a:r>
              <a:rPr lang="sv-SE" sz="2000" dirty="0">
                <a:solidFill>
                  <a:srgbClr val="2998E3"/>
                </a:solidFill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rgbClr val="2998E3"/>
                </a:solidFill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LSS-skolan</a:t>
            </a:r>
            <a:r>
              <a:rPr lang="sv-SE" sz="2000" dirty="0">
                <a:solidFill>
                  <a:srgbClr val="2998E3"/>
                </a:solidFill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 sz="2000" dirty="0">
                <a:solidFill>
                  <a:srgbClr val="2998E3"/>
                </a:solidFill>
                <a:cs typeface="Times New Roman" panose="02020603050405020304" pitchFamily="18" charset="0"/>
              </a:rPr>
              <a:t>(</a:t>
            </a:r>
            <a:r>
              <a:rPr lang="sv-SE" sz="2000" dirty="0">
                <a:solidFill>
                  <a:srgbClr val="2998E3"/>
                </a:solidFill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www.hejaolika.se/alla-lektioner</a:t>
            </a:r>
            <a:r>
              <a:rPr lang="sv-SE" sz="2000" dirty="0">
                <a:solidFill>
                  <a:srgbClr val="2998E3"/>
                </a:solidFill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998E3"/>
                </a:solidFill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FUB:s nyhetsbrev</a:t>
            </a:r>
            <a:endParaRPr lang="sv-SE" sz="2000" dirty="0">
              <a:solidFill>
                <a:srgbClr val="2998E3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6350C8-5294-00FB-A9A9-5C25637655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4535" y="5490230"/>
            <a:ext cx="2924175" cy="476250"/>
          </a:xfrm>
          <a:prstGeom prst="rect">
            <a:avLst/>
          </a:prstGeom>
        </p:spPr>
      </p:pic>
      <p:pic>
        <p:nvPicPr>
          <p:cNvPr id="8" name="Picture 2" descr="framsidan av rapporten &amp;quot;500 rÃ¶ster om LSS&amp;quot; pÃ¥ lÃ¤ttlÃ¤st">
            <a:extLst>
              <a:ext uri="{FF2B5EF4-FFF2-40B4-BE49-F238E27FC236}">
                <a16:creationId xmlns:a16="http://schemas.microsoft.com/office/drawing/2014/main" id="{EB173591-D8EE-2A27-BEF2-DD37D3C25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489" y="1916077"/>
            <a:ext cx="2341922" cy="234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AC7A86A-BF75-D1F3-E734-13B7D31616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7828" y="4506100"/>
            <a:ext cx="2443814" cy="16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7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1302B9-4E65-449E-9019-2F055613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135D47D-9962-61D8-DC46-4053941E9000}"/>
              </a:ext>
            </a:extLst>
          </p:cNvPr>
          <p:cNvSpPr txBox="1"/>
          <p:nvPr/>
        </p:nvSpPr>
        <p:spPr>
          <a:xfrm>
            <a:off x="4446270" y="679769"/>
            <a:ext cx="9974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latin typeface="+mj-lt"/>
                <a:cs typeface="Times New Roman" panose="02020603050405020304" pitchFamily="18" charset="0"/>
              </a:rPr>
              <a:t>Mer från Socialstyrelsen</a:t>
            </a:r>
            <a:endParaRPr lang="sv-SE" sz="2800" dirty="0"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F023009-59FA-D897-E690-AC70FB20AFFA}"/>
              </a:ext>
            </a:extLst>
          </p:cNvPr>
          <p:cNvSpPr/>
          <p:nvPr/>
        </p:nvSpPr>
        <p:spPr>
          <a:xfrm>
            <a:off x="685090" y="1868535"/>
            <a:ext cx="74782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  <a:hlinkClick r:id="rId4"/>
              </a:rPr>
              <a:t>Bostad med särskild service för vuxna enligt LSS </a:t>
            </a:r>
            <a:r>
              <a:rPr lang="sv-SE" sz="2000" dirty="0">
                <a:cs typeface="Times New Roman" panose="02020603050405020304" pitchFamily="18" charset="0"/>
              </a:rPr>
              <a:t>(artikelnummer 2018-6-12)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  <a:hlinkClick r:id="rId5"/>
              </a:rPr>
              <a:t>Rätt kompetens hos personal i verksamheter för personer med funktionsnedsättning </a:t>
            </a:r>
            <a:r>
              <a:rPr lang="sv-SE" sz="2000" dirty="0">
                <a:cs typeface="Times New Roman" panose="02020603050405020304" pitchFamily="18" charset="0"/>
              </a:rPr>
              <a:t>(artikelnummer 2012-2-17)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  <a:hlinkClick r:id="rId6"/>
              </a:rPr>
              <a:t>Delaktighet och inflytande i arbetet med genomförandeplaner </a:t>
            </a:r>
            <a:r>
              <a:rPr lang="sv-SE" sz="2000" dirty="0">
                <a:cs typeface="Times New Roman" panose="02020603050405020304" pitchFamily="18" charset="0"/>
              </a:rPr>
              <a:t>(artikelnummer 2014-10-6)</a:t>
            </a:r>
          </a:p>
          <a:p>
            <a:endParaRPr lang="sv-SE" sz="2000" dirty="0">
              <a:cs typeface="Times New Roman" panose="02020603050405020304" pitchFamily="18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1A394B1-8F95-DE95-9088-7B80B0DA36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1299" y="3247080"/>
            <a:ext cx="1520792" cy="21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8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 dirty="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3A86F88-6A3E-4E38-8C77-9CDF16E9C346}"/>
              </a:ext>
            </a:extLst>
          </p:cNvPr>
          <p:cNvSpPr txBox="1">
            <a:spLocks/>
          </p:cNvSpPr>
          <p:nvPr/>
        </p:nvSpPr>
        <p:spPr>
          <a:xfrm>
            <a:off x="2208944" y="1916737"/>
            <a:ext cx="6204454" cy="37835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sv-SE" sz="2800" dirty="0">
              <a:cs typeface="Calibri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020E374-BDA2-470D-B9C6-C8408C786AF7}"/>
              </a:ext>
            </a:extLst>
          </p:cNvPr>
          <p:cNvSpPr txBox="1"/>
          <p:nvPr/>
        </p:nvSpPr>
        <p:spPr>
          <a:xfrm>
            <a:off x="2208944" y="2060345"/>
            <a:ext cx="6096000" cy="4008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Calibri"/>
              </a:rPr>
              <a:t>Inledning om LSS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Calibri"/>
              </a:rPr>
              <a:t>Bostad enligt LSS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Calibri"/>
              </a:rPr>
              <a:t>Ledsagare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Calibri"/>
              </a:rPr>
              <a:t>Kontaktperson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Calibri"/>
              </a:rPr>
              <a:t>Kommunala riktlinjer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Calibri"/>
              </a:rPr>
              <a:t>Bra att tänka på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Calibri"/>
              </a:rPr>
              <a:t>Individuell plan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Calibri"/>
              </a:rPr>
              <a:t>Lästips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ED5E0F0-877F-4D20-BC53-1CE19F92EF5C}"/>
              </a:ext>
            </a:extLst>
          </p:cNvPr>
          <p:cNvSpPr txBox="1"/>
          <p:nvPr/>
        </p:nvSpPr>
        <p:spPr>
          <a:xfrm>
            <a:off x="4126255" y="508921"/>
            <a:ext cx="3939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400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+mj-ea"/>
                <a:cs typeface="Calibri Light"/>
              </a:rPr>
              <a:t>Kvällens innehåll</a:t>
            </a:r>
            <a:endParaRPr lang="sv-SE" sz="4000" dirty="0">
              <a:latin typeface="+mj-lt"/>
            </a:endParaRPr>
          </a:p>
        </p:txBody>
      </p: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1302B9-4E65-449E-9019-2F055613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02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3A86F88-6A3E-4E38-8C77-9CDF16E9C346}"/>
              </a:ext>
            </a:extLst>
          </p:cNvPr>
          <p:cNvSpPr txBox="1">
            <a:spLocks/>
          </p:cNvSpPr>
          <p:nvPr/>
        </p:nvSpPr>
        <p:spPr>
          <a:xfrm>
            <a:off x="903881" y="1997801"/>
            <a:ext cx="6204454" cy="37835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sv-SE" sz="2800" dirty="0">
              <a:cs typeface="Calibri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E93E0AC-48DC-4A3C-9F37-F675EFFD6E12}"/>
              </a:ext>
            </a:extLst>
          </p:cNvPr>
          <p:cNvSpPr txBox="1"/>
          <p:nvPr/>
        </p:nvSpPr>
        <p:spPr>
          <a:xfrm>
            <a:off x="1739757" y="2545833"/>
            <a:ext cx="4356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Tack!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40D80DA-9D64-490E-98C3-2E3D62549AFB}"/>
              </a:ext>
            </a:extLst>
          </p:cNvPr>
          <p:cNvSpPr txBox="1"/>
          <p:nvPr/>
        </p:nvSpPr>
        <p:spPr>
          <a:xfrm>
            <a:off x="1772755" y="3512007"/>
            <a:ext cx="38518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Julia Henriksson</a:t>
            </a:r>
          </a:p>
          <a:p>
            <a:r>
              <a:rPr lang="sv-SE" sz="2000" dirty="0"/>
              <a:t>Förbundsjurist riksförbundet FUB</a:t>
            </a:r>
          </a:p>
          <a:p>
            <a:r>
              <a:rPr lang="sv-SE" sz="2000" dirty="0">
                <a:hlinkClick r:id="rId3"/>
              </a:rPr>
              <a:t>www.fub.se</a:t>
            </a:r>
            <a:r>
              <a:rPr lang="sv-SE" sz="2000" dirty="0"/>
              <a:t> </a:t>
            </a:r>
          </a:p>
          <a:p>
            <a:r>
              <a:rPr lang="sv-SE" sz="2000" dirty="0">
                <a:hlinkClick r:id="rId4"/>
              </a:rPr>
              <a:t>julia.henriksson@fub.se</a:t>
            </a:r>
            <a:r>
              <a:rPr lang="sv-SE" sz="2000" dirty="0"/>
              <a:t> </a:t>
            </a:r>
          </a:p>
          <a:p>
            <a:endParaRPr lang="sv-SE" sz="2000" dirty="0"/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9D85440E-BEC8-4A6E-92CB-EACBCBCB3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 dirty="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3A86F88-6A3E-4E38-8C77-9CDF16E9C346}"/>
              </a:ext>
            </a:extLst>
          </p:cNvPr>
          <p:cNvSpPr txBox="1">
            <a:spLocks/>
          </p:cNvSpPr>
          <p:nvPr/>
        </p:nvSpPr>
        <p:spPr>
          <a:xfrm>
            <a:off x="2208944" y="1916737"/>
            <a:ext cx="6204454" cy="37835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sv-SE" sz="2800" dirty="0">
              <a:cs typeface="Calibri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ED5E0F0-877F-4D20-BC53-1CE19F92EF5C}"/>
              </a:ext>
            </a:extLst>
          </p:cNvPr>
          <p:cNvSpPr txBox="1"/>
          <p:nvPr/>
        </p:nvSpPr>
        <p:spPr>
          <a:xfrm>
            <a:off x="5565700" y="429887"/>
            <a:ext cx="1060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400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+mj-ea"/>
                <a:cs typeface="Calibri Light"/>
              </a:rPr>
              <a:t>LSS</a:t>
            </a:r>
            <a:endParaRPr lang="sv-SE" sz="4000" dirty="0">
              <a:latin typeface="+mj-lt"/>
            </a:endParaRPr>
          </a:p>
        </p:txBody>
      </p: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1302B9-4E65-449E-9019-2F055613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pic>
        <p:nvPicPr>
          <p:cNvPr id="2" name="Picture 4" descr="StÃ¤rk LSS â stÃ¤rk oss! LÃ¤s mer om FUB:s arbete fÃ¶r lagen LSS">
            <a:extLst>
              <a:ext uri="{FF2B5EF4-FFF2-40B4-BE49-F238E27FC236}">
                <a16:creationId xmlns:a16="http://schemas.microsoft.com/office/drawing/2014/main" id="{B42B319A-E758-E307-1004-7C178F4E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39" y="1761394"/>
            <a:ext cx="4977922" cy="239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2FD0A8A-0836-5736-2722-71324C0A4EEE}"/>
              </a:ext>
            </a:extLst>
          </p:cNvPr>
          <p:cNvSpPr txBox="1"/>
          <p:nvPr/>
        </p:nvSpPr>
        <p:spPr>
          <a:xfrm>
            <a:off x="1387202" y="4571846"/>
            <a:ext cx="99248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Jämlika levnadsvillkor			Respekt för självbestämmande och integritet</a:t>
            </a:r>
          </a:p>
          <a:p>
            <a:r>
              <a:rPr lang="sv-SE" sz="2000" dirty="0"/>
              <a:t>Delaktighet i samhällslivet			Inflytande och självbestämmande</a:t>
            </a:r>
          </a:p>
          <a:p>
            <a:r>
              <a:rPr lang="sv-SE" sz="2000" dirty="0"/>
              <a:t>Möjlighet att leva som andra		Individuell bedömning och individuell anpassning</a:t>
            </a:r>
          </a:p>
          <a:p>
            <a:r>
              <a:rPr lang="sv-SE" sz="2000" dirty="0"/>
              <a:t>Insatserna ska vara av god kvalitet		Ska stärka förmågan till ett självständigt liv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31713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3A86F88-6A3E-4E38-8C77-9CDF16E9C346}"/>
              </a:ext>
            </a:extLst>
          </p:cNvPr>
          <p:cNvSpPr txBox="1">
            <a:spLocks/>
          </p:cNvSpPr>
          <p:nvPr/>
        </p:nvSpPr>
        <p:spPr>
          <a:xfrm>
            <a:off x="2208944" y="1916737"/>
            <a:ext cx="6204454" cy="37835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sv-SE" sz="2800" dirty="0">
              <a:cs typeface="Calibri"/>
            </a:endParaRPr>
          </a:p>
        </p:txBody>
      </p: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1302B9-4E65-449E-9019-2F055613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135D47D-9962-61D8-DC46-4053941E9000}"/>
              </a:ext>
            </a:extLst>
          </p:cNvPr>
          <p:cNvSpPr txBox="1"/>
          <p:nvPr/>
        </p:nvSpPr>
        <p:spPr>
          <a:xfrm>
            <a:off x="1971701" y="498562"/>
            <a:ext cx="9241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latin typeface="+mj-lt"/>
                <a:cs typeface="Times New Roman" panose="02020603050405020304" pitchFamily="18" charset="0"/>
              </a:rPr>
              <a:t>9 § Insatserna för särskilt stöd och service är  </a:t>
            </a:r>
            <a:endParaRPr lang="sv-SE" sz="4000" dirty="0">
              <a:latin typeface="+mj-lt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0A58ED6-16EB-2745-6BB9-1208DB1173F9}"/>
              </a:ext>
            </a:extLst>
          </p:cNvPr>
          <p:cNvSpPr/>
          <p:nvPr/>
        </p:nvSpPr>
        <p:spPr>
          <a:xfrm>
            <a:off x="1537361" y="2118329"/>
            <a:ext cx="6096000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sv-SE" sz="2400" dirty="0">
                <a:cs typeface="Times New Roman" panose="02020603050405020304" pitchFamily="18" charset="0"/>
              </a:rPr>
              <a:t>Rådgivning och annat personligt stöd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sv-SE" sz="2400" dirty="0">
                <a:cs typeface="Times New Roman" panose="02020603050405020304" pitchFamily="18" charset="0"/>
              </a:rPr>
              <a:t>Personlig assistans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sv-SE" sz="2400" dirty="0">
                <a:cs typeface="Times New Roman" panose="02020603050405020304" pitchFamily="18" charset="0"/>
              </a:rPr>
              <a:t>Ledsagarservice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sv-SE" sz="2400" dirty="0">
                <a:cs typeface="Times New Roman" panose="02020603050405020304" pitchFamily="18" charset="0"/>
              </a:rPr>
              <a:t>Kontaktperson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sv-SE" sz="2400" dirty="0">
                <a:cs typeface="Times New Roman" panose="02020603050405020304" pitchFamily="18" charset="0"/>
              </a:rPr>
              <a:t>Avlösarservice i hemmet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sv-SE" sz="2400" dirty="0">
                <a:cs typeface="Times New Roman" panose="02020603050405020304" pitchFamily="18" charset="0"/>
              </a:rPr>
              <a:t>Korttidsvistelse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sv-SE" sz="2400" dirty="0">
                <a:cs typeface="Times New Roman" panose="02020603050405020304" pitchFamily="18" charset="0"/>
              </a:rPr>
              <a:t>Korttidstillsyn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sv-SE" sz="2400" dirty="0">
                <a:cs typeface="Times New Roman" panose="02020603050405020304" pitchFamily="18" charset="0"/>
              </a:rPr>
              <a:t>Boende i familjehem eller bostad med särskild service för barn eller ungdomar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sv-SE" sz="2400" dirty="0">
                <a:cs typeface="Times New Roman" panose="02020603050405020304" pitchFamily="18" charset="0"/>
              </a:rPr>
              <a:t>Bostad med särskild service för vuxna eller annan särskilt anpassad bostad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sv-SE" sz="2400" dirty="0">
                <a:cs typeface="Times New Roman" panose="02020603050405020304" pitchFamily="18" charset="0"/>
              </a:rPr>
              <a:t>Daglig verksamhet</a:t>
            </a:r>
          </a:p>
        </p:txBody>
      </p:sp>
      <p:pic>
        <p:nvPicPr>
          <p:cNvPr id="3" name="Picture 2" descr="Bildresultat fÃ¶r grundlÃ¤ggande principer">
            <a:extLst>
              <a:ext uri="{FF2B5EF4-FFF2-40B4-BE49-F238E27FC236}">
                <a16:creationId xmlns:a16="http://schemas.microsoft.com/office/drawing/2014/main" id="{0BFA36B7-49A2-5AF0-867D-CB2942132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79" y="2666021"/>
            <a:ext cx="2095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8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3A86F88-6A3E-4E38-8C77-9CDF16E9C346}"/>
              </a:ext>
            </a:extLst>
          </p:cNvPr>
          <p:cNvSpPr txBox="1">
            <a:spLocks/>
          </p:cNvSpPr>
          <p:nvPr/>
        </p:nvSpPr>
        <p:spPr>
          <a:xfrm>
            <a:off x="2208944" y="1916737"/>
            <a:ext cx="6204454" cy="37835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sv-SE" sz="2800" dirty="0">
              <a:cs typeface="Calibri"/>
            </a:endParaRPr>
          </a:p>
        </p:txBody>
      </p: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1302B9-4E65-449E-9019-2F055613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135D47D-9962-61D8-DC46-4053941E9000}"/>
              </a:ext>
            </a:extLst>
          </p:cNvPr>
          <p:cNvSpPr txBox="1"/>
          <p:nvPr/>
        </p:nvSpPr>
        <p:spPr>
          <a:xfrm>
            <a:off x="3611741" y="543390"/>
            <a:ext cx="5475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latin typeface="+mj-lt"/>
                <a:cs typeface="Times New Roman" panose="02020603050405020304" pitchFamily="18" charset="0"/>
              </a:rPr>
              <a:t>Bostad med särskild service för vuxna</a:t>
            </a:r>
            <a:endParaRPr lang="sv-SE" sz="2800" dirty="0"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2A150F-0C72-A950-8B6A-4448F24B2E42}"/>
              </a:ext>
            </a:extLst>
          </p:cNvPr>
          <p:cNvSpPr/>
          <p:nvPr/>
        </p:nvSpPr>
        <p:spPr>
          <a:xfrm>
            <a:off x="884829" y="2328410"/>
            <a:ext cx="8846419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Gruppbostad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Servicebostad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Annan särskilt anpassad bostad</a:t>
            </a:r>
          </a:p>
          <a:p>
            <a:pPr>
              <a:lnSpc>
                <a:spcPct val="150000"/>
              </a:lnSpc>
            </a:pPr>
            <a:endParaRPr lang="sv-SE" sz="20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v-SE" sz="2000" dirty="0">
                <a:cs typeface="Times New Roman" panose="02020603050405020304" pitchFamily="18" charset="0"/>
              </a:rPr>
              <a:t>Personer med funktionsnedsättning ska ha samma möjligheter som andra att själva välja bostadsform. Kraven på självständighet förutsätter att ett litet antal personer bor tillsammans. I samtliga boendeformer förutsätts att bostaden är personligt anpassad och att det ordnas behövligt personligt stöd och service. </a:t>
            </a:r>
          </a:p>
        </p:txBody>
      </p:sp>
      <p:pic>
        <p:nvPicPr>
          <p:cNvPr id="5" name="Picture 6" descr="Bildresultat fÃ¶r hus">
            <a:extLst>
              <a:ext uri="{FF2B5EF4-FFF2-40B4-BE49-F238E27FC236}">
                <a16:creationId xmlns:a16="http://schemas.microsoft.com/office/drawing/2014/main" id="{392C8BAE-B29E-72A0-D904-FFE019A6F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780" y="4145714"/>
            <a:ext cx="1611631" cy="19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3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3A86F88-6A3E-4E38-8C77-9CDF16E9C346}"/>
              </a:ext>
            </a:extLst>
          </p:cNvPr>
          <p:cNvSpPr txBox="1">
            <a:spLocks/>
          </p:cNvSpPr>
          <p:nvPr/>
        </p:nvSpPr>
        <p:spPr>
          <a:xfrm>
            <a:off x="2208944" y="1916737"/>
            <a:ext cx="6204454" cy="37835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sv-SE" sz="2800" dirty="0">
              <a:cs typeface="Calibri"/>
            </a:endParaRPr>
          </a:p>
        </p:txBody>
      </p: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1302B9-4E65-449E-9019-2F055613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135D47D-9962-61D8-DC46-4053941E9000}"/>
              </a:ext>
            </a:extLst>
          </p:cNvPr>
          <p:cNvSpPr txBox="1"/>
          <p:nvPr/>
        </p:nvSpPr>
        <p:spPr>
          <a:xfrm>
            <a:off x="4446270" y="679769"/>
            <a:ext cx="9974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latin typeface="+mj-lt"/>
                <a:cs typeface="Times New Roman" panose="02020603050405020304" pitchFamily="18" charset="0"/>
              </a:rPr>
              <a:t>Gruppbostad</a:t>
            </a:r>
            <a:endParaRPr lang="sv-SE" sz="2800" dirty="0">
              <a:latin typeface="+mj-lt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992EBC2-DAAB-7084-9385-4ADEEDD45EF7}"/>
              </a:ext>
            </a:extLst>
          </p:cNvPr>
          <p:cNvSpPr/>
          <p:nvPr/>
        </p:nvSpPr>
        <p:spPr>
          <a:xfrm>
            <a:off x="1158057" y="1616496"/>
            <a:ext cx="6046786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Litet antal lägenheter grupperade i villor, radhus eller flerfamiljshus kring gemensamma utrymmen, där service och stöd kan ges alla tider på dygnet av en fast personalgrupp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Enligt Socialstyrelsens föreskrifter och allmänna råd bör antalet vara 3-5 personer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Omvårdnad, fritidsverksamhet och kulturella aktiviteter ingår i insatsen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Hyra – kommunen har rätt att ta betalt för gemensamhetsutrymmen</a:t>
            </a:r>
          </a:p>
        </p:txBody>
      </p:sp>
      <p:pic>
        <p:nvPicPr>
          <p:cNvPr id="3" name="Picture 2" descr="Relaterad bild">
            <a:extLst>
              <a:ext uri="{FF2B5EF4-FFF2-40B4-BE49-F238E27FC236}">
                <a16:creationId xmlns:a16="http://schemas.microsoft.com/office/drawing/2014/main" id="{222B9651-21B8-9978-38D9-9376888A1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98" y="4369035"/>
            <a:ext cx="3183153" cy="15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0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3A86F88-6A3E-4E38-8C77-9CDF16E9C346}"/>
              </a:ext>
            </a:extLst>
          </p:cNvPr>
          <p:cNvSpPr txBox="1">
            <a:spLocks/>
          </p:cNvSpPr>
          <p:nvPr/>
        </p:nvSpPr>
        <p:spPr>
          <a:xfrm>
            <a:off x="2208944" y="1916737"/>
            <a:ext cx="6204454" cy="37835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sv-SE" sz="2800" dirty="0">
              <a:cs typeface="Calibri"/>
            </a:endParaRPr>
          </a:p>
        </p:txBody>
      </p: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1302B9-4E65-449E-9019-2F055613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135D47D-9962-61D8-DC46-4053941E9000}"/>
              </a:ext>
            </a:extLst>
          </p:cNvPr>
          <p:cNvSpPr txBox="1"/>
          <p:nvPr/>
        </p:nvSpPr>
        <p:spPr>
          <a:xfrm>
            <a:off x="4446270" y="679769"/>
            <a:ext cx="9974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latin typeface="+mj-lt"/>
                <a:cs typeface="Times New Roman" panose="02020603050405020304" pitchFamily="18" charset="0"/>
              </a:rPr>
              <a:t>Servicebostad</a:t>
            </a:r>
            <a:endParaRPr lang="sv-SE" sz="2800" dirty="0"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3074D42-135C-12BA-7970-2E7819D2E19D}"/>
              </a:ext>
            </a:extLst>
          </p:cNvPr>
          <p:cNvSpPr/>
          <p:nvPr/>
        </p:nvSpPr>
        <p:spPr>
          <a:xfrm>
            <a:off x="809827" y="1584356"/>
            <a:ext cx="7991612" cy="443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900" dirty="0">
                <a:cs typeface="Times New Roman" panose="02020603050405020304" pitchFamily="18" charset="0"/>
              </a:rPr>
              <a:t>Mellanform mellan ett helt självständigt boende i en egen lägenhet och en lägenhet i en gruppbostad.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900" dirty="0">
                <a:cs typeface="Times New Roman" panose="02020603050405020304" pitchFamily="18" charset="0"/>
              </a:rPr>
              <a:t>Lägenheterna ligger ofta samlade i samma hus eller i kringliggande hus och de boende har tillgång till stöd dygnet runt genom en fast personalgrupp.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900" dirty="0">
                <a:cs typeface="Times New Roman" panose="02020603050405020304" pitchFamily="18" charset="0"/>
              </a:rPr>
              <a:t>Gemensamma utrymmen för service och gemenskap. De behöver dock inte ligga i omedelbar anslutning till lägenheterna.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900" dirty="0">
                <a:cs typeface="Times New Roman" panose="02020603050405020304" pitchFamily="18" charset="0"/>
              </a:rPr>
              <a:t>Det kan bo fler personer i servicebostad än i gruppbostad. Socialstyrelsen betonar att antalet bör vara så begränsat att en institutionell prägling undviks.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900" dirty="0">
                <a:cs typeface="Times New Roman" panose="02020603050405020304" pitchFamily="18" charset="0"/>
              </a:rPr>
              <a:t>Omvårdnad, fritidsverksamhet och kulturella aktiviteter ingår i insatsen</a:t>
            </a:r>
          </a:p>
        </p:txBody>
      </p:sp>
      <p:pic>
        <p:nvPicPr>
          <p:cNvPr id="5" name="Bild 4" descr="Fastighet">
            <a:extLst>
              <a:ext uri="{FF2B5EF4-FFF2-40B4-BE49-F238E27FC236}">
                <a16:creationId xmlns:a16="http://schemas.microsoft.com/office/drawing/2014/main" id="{4595A902-01C3-74B3-9768-2CB1124A7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6070" y="5286867"/>
            <a:ext cx="914400" cy="914400"/>
          </a:xfrm>
          <a:prstGeom prst="rect">
            <a:avLst/>
          </a:prstGeom>
        </p:spPr>
      </p:pic>
      <p:pic>
        <p:nvPicPr>
          <p:cNvPr id="8" name="Bild 7" descr="Stad">
            <a:extLst>
              <a:ext uri="{FF2B5EF4-FFF2-40B4-BE49-F238E27FC236}">
                <a16:creationId xmlns:a16="http://schemas.microsoft.com/office/drawing/2014/main" id="{799882B3-5158-52B6-6CF8-A9C630DA3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4858" y="5441950"/>
            <a:ext cx="914400" cy="914400"/>
          </a:xfrm>
          <a:prstGeom prst="rect">
            <a:avLst/>
          </a:prstGeom>
        </p:spPr>
      </p:pic>
      <p:pic>
        <p:nvPicPr>
          <p:cNvPr id="9" name="Bild 8" descr="Hus">
            <a:extLst>
              <a:ext uri="{FF2B5EF4-FFF2-40B4-BE49-F238E27FC236}">
                <a16:creationId xmlns:a16="http://schemas.microsoft.com/office/drawing/2014/main" id="{46FC9319-5C36-0ADB-F533-21A3CE1BF6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67773" y="42372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8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3A86F88-6A3E-4E38-8C77-9CDF16E9C346}"/>
              </a:ext>
            </a:extLst>
          </p:cNvPr>
          <p:cNvSpPr txBox="1">
            <a:spLocks/>
          </p:cNvSpPr>
          <p:nvPr/>
        </p:nvSpPr>
        <p:spPr>
          <a:xfrm>
            <a:off x="2208944" y="1916737"/>
            <a:ext cx="6204454" cy="37835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sv-SE" sz="2800" dirty="0">
              <a:cs typeface="Calibri"/>
            </a:endParaRPr>
          </a:p>
        </p:txBody>
      </p: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1302B9-4E65-449E-9019-2F055613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135D47D-9962-61D8-DC46-4053941E9000}"/>
              </a:ext>
            </a:extLst>
          </p:cNvPr>
          <p:cNvSpPr txBox="1"/>
          <p:nvPr/>
        </p:nvSpPr>
        <p:spPr>
          <a:xfrm>
            <a:off x="4446270" y="679769"/>
            <a:ext cx="9974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latin typeface="+mj-lt"/>
                <a:cs typeface="Times New Roman" panose="02020603050405020304" pitchFamily="18" charset="0"/>
              </a:rPr>
              <a:t>Annan särskilt anpassad bostad</a:t>
            </a:r>
            <a:endParaRPr lang="sv-SE" sz="2800" dirty="0">
              <a:latin typeface="+mj-lt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1320E87-EA8F-68CE-7327-BB9832654253}"/>
              </a:ext>
            </a:extLst>
          </p:cNvPr>
          <p:cNvSpPr/>
          <p:nvPr/>
        </p:nvSpPr>
        <p:spPr>
          <a:xfrm>
            <a:off x="1819976" y="2534199"/>
            <a:ext cx="5252588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000" dirty="0">
                <a:cs typeface="Times New Roman" panose="02020603050405020304" pitchFamily="18" charset="0"/>
              </a:rPr>
              <a:t>Denna bostadsform är endast kortfattat beskriven i propositionen som en bostad med viss grundanpassning, men ingen fast personalbemanning. Behövligt stöd och service i anslutning till boendet bör ges i form av till exempel personlig assistans och ledsagarservice. </a:t>
            </a:r>
          </a:p>
        </p:txBody>
      </p:sp>
      <p:pic>
        <p:nvPicPr>
          <p:cNvPr id="3" name="Picture 2" descr="Bildresultat fÃ¶r bostad">
            <a:extLst>
              <a:ext uri="{FF2B5EF4-FFF2-40B4-BE49-F238E27FC236}">
                <a16:creationId xmlns:a16="http://schemas.microsoft.com/office/drawing/2014/main" id="{BE1F8F85-1D31-D305-B9F7-62F67F571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35" y="3947134"/>
            <a:ext cx="3855660" cy="19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8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014AE5B-6F5E-45AC-A520-1CD997E33683}"/>
              </a:ext>
            </a:extLst>
          </p:cNvPr>
          <p:cNvSpPr txBox="1"/>
          <p:nvPr/>
        </p:nvSpPr>
        <p:spPr>
          <a:xfrm>
            <a:off x="11106364" y="6400976"/>
            <a:ext cx="9594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sv-SE" sz="2000">
              <a:cs typeface="Calibri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7AF35D0-61B2-4FC0-8752-4336919B7565}"/>
              </a:ext>
            </a:extLst>
          </p:cNvPr>
          <p:cNvCxnSpPr/>
          <p:nvPr/>
        </p:nvCxnSpPr>
        <p:spPr>
          <a:xfrm flipV="1">
            <a:off x="884830" y="1470546"/>
            <a:ext cx="10929581" cy="227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3A86F88-6A3E-4E38-8C77-9CDF16E9C346}"/>
              </a:ext>
            </a:extLst>
          </p:cNvPr>
          <p:cNvSpPr txBox="1">
            <a:spLocks/>
          </p:cNvSpPr>
          <p:nvPr/>
        </p:nvSpPr>
        <p:spPr>
          <a:xfrm>
            <a:off x="2208944" y="1916737"/>
            <a:ext cx="6204454" cy="37835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sv-SE" sz="2800" dirty="0">
              <a:cs typeface="Calibri"/>
            </a:endParaRPr>
          </a:p>
        </p:txBody>
      </p: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1302B9-4E65-449E-9019-2F055613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" y="192125"/>
            <a:ext cx="1305063" cy="61287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135D47D-9962-61D8-DC46-4053941E9000}"/>
              </a:ext>
            </a:extLst>
          </p:cNvPr>
          <p:cNvSpPr txBox="1"/>
          <p:nvPr/>
        </p:nvSpPr>
        <p:spPr>
          <a:xfrm>
            <a:off x="3921711" y="498562"/>
            <a:ext cx="4348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latin typeface="+mj-lt"/>
                <a:cs typeface="Times New Roman" panose="02020603050405020304" pitchFamily="18" charset="0"/>
              </a:rPr>
              <a:t>Socialstyrelsens Handbok </a:t>
            </a:r>
            <a:endParaRPr lang="sv-SE" sz="3200" dirty="0">
              <a:latin typeface="+mj-lt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17B56FA-8C8C-972C-308D-D51888728495}"/>
              </a:ext>
            </a:extLst>
          </p:cNvPr>
          <p:cNvSpPr/>
          <p:nvPr/>
        </p:nvSpPr>
        <p:spPr>
          <a:xfrm>
            <a:off x="847291" y="2428532"/>
            <a:ext cx="8927759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Utformning (Plan- och bygglagen, lokalisering, undvika institutionell prägel)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Omvårdnad (fysiska, psykiska och sociala behov, både praktisk och vägledande stöd)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Hälsa (hälso- och sjukvård, tandvård, fysisk aktivitet)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Fritidsverksamhet och kulturella aktiviteter (tillräckligt med personal, individuella behov)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  <a:hlinkClick r:id="rId4"/>
              </a:rPr>
              <a:t>Länk till handboken</a:t>
            </a:r>
            <a:endParaRPr lang="sv-SE" sz="2000" dirty="0">
              <a:cs typeface="Times New Roman" panose="02020603050405020304" pitchFamily="18" charset="0"/>
            </a:endParaRPr>
          </a:p>
        </p:txBody>
      </p:sp>
      <p:pic>
        <p:nvPicPr>
          <p:cNvPr id="3" name="Picture 2" descr="Bildresultat fÃ¶r ledsagarservice lss">
            <a:extLst>
              <a:ext uri="{FF2B5EF4-FFF2-40B4-BE49-F238E27FC236}">
                <a16:creationId xmlns:a16="http://schemas.microsoft.com/office/drawing/2014/main" id="{D1EF73AA-7F37-D53A-3786-445AD2781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r="37513" b="2899"/>
          <a:stretch/>
        </p:blipFill>
        <p:spPr bwMode="auto">
          <a:xfrm>
            <a:off x="9661258" y="2595096"/>
            <a:ext cx="215315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06252"/>
      </p:ext>
    </p:extLst>
  </p:cSld>
  <p:clrMapOvr>
    <a:masterClrMapping/>
  </p:clrMapOvr>
</p:sld>
</file>

<file path=ppt/theme/theme1.xml><?xml version="1.0" encoding="utf-8"?>
<a:theme xmlns:a="http://schemas.openxmlformats.org/drawingml/2006/main" name="Återblick">
  <a:themeElements>
    <a:clrScheme name="Anpassat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B0B0B"/>
      </a:accent1>
      <a:accent2>
        <a:srgbClr val="EB0B0B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931</Words>
  <Application>Microsoft Office PowerPoint</Application>
  <PresentationFormat>Bredbild</PresentationFormat>
  <Paragraphs>132</Paragraphs>
  <Slides>20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Återblick</vt:lpstr>
      <vt:lpstr>LSS: boende, ledsagare och kontaktperson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LSS: boende, ledsagare och kontaktperson</dc:title>
  <dc:creator>Julia Henriksson</dc:creator>
  <cp:lastModifiedBy>Klas Malmqvist</cp:lastModifiedBy>
  <cp:revision>2</cp:revision>
  <dcterms:created xsi:type="dcterms:W3CDTF">2023-04-24T09:13:09Z</dcterms:created>
  <dcterms:modified xsi:type="dcterms:W3CDTF">2023-05-02T06:04:11Z</dcterms:modified>
</cp:coreProperties>
</file>